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376" r:id="rId2"/>
    <p:sldId id="257" r:id="rId3"/>
    <p:sldId id="258" r:id="rId4"/>
    <p:sldId id="262" r:id="rId5"/>
    <p:sldId id="263" r:id="rId6"/>
    <p:sldId id="266" r:id="rId7"/>
    <p:sldId id="270" r:id="rId8"/>
    <p:sldId id="264" r:id="rId9"/>
    <p:sldId id="271" r:id="rId10"/>
    <p:sldId id="274" r:id="rId11"/>
    <p:sldId id="277" r:id="rId12"/>
    <p:sldId id="284" r:id="rId13"/>
    <p:sldId id="285" r:id="rId14"/>
    <p:sldId id="286" r:id="rId15"/>
    <p:sldId id="288" r:id="rId16"/>
    <p:sldId id="300" r:id="rId17"/>
    <p:sldId id="291" r:id="rId18"/>
    <p:sldId id="295" r:id="rId19"/>
    <p:sldId id="293" r:id="rId20"/>
    <p:sldId id="290" r:id="rId21"/>
    <p:sldId id="301" r:id="rId22"/>
    <p:sldId id="304" r:id="rId23"/>
    <p:sldId id="306" r:id="rId24"/>
    <p:sldId id="309" r:id="rId25"/>
    <p:sldId id="310" r:id="rId26"/>
    <p:sldId id="315" r:id="rId27"/>
    <p:sldId id="316" r:id="rId28"/>
    <p:sldId id="317" r:id="rId29"/>
    <p:sldId id="321" r:id="rId30"/>
    <p:sldId id="324" r:id="rId31"/>
    <p:sldId id="325" r:id="rId32"/>
    <p:sldId id="328" r:id="rId33"/>
    <p:sldId id="331" r:id="rId34"/>
    <p:sldId id="332" r:id="rId35"/>
    <p:sldId id="335" r:id="rId36"/>
    <p:sldId id="340" r:id="rId37"/>
    <p:sldId id="341" r:id="rId38"/>
    <p:sldId id="339" r:id="rId39"/>
    <p:sldId id="342" r:id="rId40"/>
    <p:sldId id="343" r:id="rId41"/>
    <p:sldId id="347" r:id="rId42"/>
    <p:sldId id="349" r:id="rId43"/>
    <p:sldId id="355" r:id="rId44"/>
    <p:sldId id="362" r:id="rId45"/>
    <p:sldId id="364" r:id="rId46"/>
    <p:sldId id="377" r:id="rId47"/>
    <p:sldId id="366" r:id="rId48"/>
    <p:sldId id="370" r:id="rId49"/>
    <p:sldId id="374" r:id="rId50"/>
  </p:sldIdLst>
  <p:sldSz cx="9144000" cy="6858000" type="screen4x3"/>
  <p:notesSz cx="6858000" cy="9144000"/>
  <p:photoAlbum/>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44" d="100"/>
          <a:sy n="44" d="100"/>
        </p:scale>
        <p:origin x="-70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4A843754-8793-4569-93A0-E8663E87194D}" type="datetimeFigureOut">
              <a:rPr lang="he-IL"/>
              <a:pPr>
                <a:defRPr/>
              </a:pPr>
              <a:t>כ"ז/שבט/תשע"ב</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112C6BCA-05BD-42B6-BE02-64797D956ADC}" type="slidenum">
              <a:rPr lang="he-IL"/>
              <a:pPr>
                <a:defRPr/>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97C9D614-C5F0-453B-A398-E04A774FF5A9}" type="datetimeFigureOut">
              <a:rPr lang="he-IL"/>
              <a:pPr>
                <a:defRPr/>
              </a:pPr>
              <a:t>כ"ז/שבט/תשע"ב</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26952BF3-4214-4467-B43F-649EE245A3D5}" type="slidenum">
              <a:rPr lang="he-IL"/>
              <a:pPr>
                <a:defRPr/>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84BE7A9F-6F02-425A-912F-F94DF75A440A}" type="datetimeFigureOut">
              <a:rPr lang="he-IL"/>
              <a:pPr>
                <a:defRPr/>
              </a:pPr>
              <a:t>כ"ז/שבט/תשע"ב</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36DE736D-3017-45E8-9269-8862EAE30626}" type="slidenum">
              <a:rPr lang="he-IL"/>
              <a:pPr>
                <a:defRPr/>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CB778634-D90E-4B80-A7CF-7968858AEADA}" type="datetimeFigureOut">
              <a:rPr lang="he-IL"/>
              <a:pPr>
                <a:defRPr/>
              </a:pPr>
              <a:t>כ"ז/שבט/תשע"ב</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2EAE7827-73D2-407F-8C29-3E60A0362D52}" type="slidenum">
              <a:rPr lang="he-IL"/>
              <a:pPr>
                <a:defRPr/>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fld id="{1199FCD0-1F80-44FE-B21D-27B5E3D95F80}" type="datetimeFigureOut">
              <a:rPr lang="he-IL"/>
              <a:pPr>
                <a:defRPr/>
              </a:pPr>
              <a:t>כ"ז/שבט/תשע"ב</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7F3B2B39-0747-46A4-94AC-2FB217515F38}" type="slidenum">
              <a:rPr lang="he-IL"/>
              <a:pPr>
                <a:defRPr/>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3"/>
          <p:cNvSpPr>
            <a:spLocks noGrp="1"/>
          </p:cNvSpPr>
          <p:nvPr>
            <p:ph type="dt" sz="half" idx="10"/>
          </p:nvPr>
        </p:nvSpPr>
        <p:spPr/>
        <p:txBody>
          <a:bodyPr/>
          <a:lstStyle>
            <a:lvl1pPr>
              <a:defRPr/>
            </a:lvl1pPr>
          </a:lstStyle>
          <a:p>
            <a:pPr>
              <a:defRPr/>
            </a:pPr>
            <a:fld id="{AF4525BC-B581-403E-8898-781F12260EB9}" type="datetimeFigureOut">
              <a:rPr lang="he-IL"/>
              <a:pPr>
                <a:defRPr/>
              </a:pPr>
              <a:t>כ"ז/שבט/תשע"ב</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285CBD75-71A1-4C17-BF03-1108006B01FA}" type="slidenum">
              <a:rPr lang="he-IL"/>
              <a:pPr>
                <a:defRPr/>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3"/>
          <p:cNvSpPr>
            <a:spLocks noGrp="1"/>
          </p:cNvSpPr>
          <p:nvPr>
            <p:ph type="dt" sz="half" idx="10"/>
          </p:nvPr>
        </p:nvSpPr>
        <p:spPr/>
        <p:txBody>
          <a:bodyPr/>
          <a:lstStyle>
            <a:lvl1pPr>
              <a:defRPr/>
            </a:lvl1pPr>
          </a:lstStyle>
          <a:p>
            <a:pPr>
              <a:defRPr/>
            </a:pPr>
            <a:fld id="{C09D592C-4F28-4AC4-A51B-E25F591A0F51}" type="datetimeFigureOut">
              <a:rPr lang="he-IL"/>
              <a:pPr>
                <a:defRPr/>
              </a:pPr>
              <a:t>כ"ז/שבט/תשע"ב</a:t>
            </a:fld>
            <a:endParaRPr lang="he-IL"/>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9" name="מציין מיקום של מספר שקופית 5"/>
          <p:cNvSpPr>
            <a:spLocks noGrp="1"/>
          </p:cNvSpPr>
          <p:nvPr>
            <p:ph type="sldNum" sz="quarter" idx="12"/>
          </p:nvPr>
        </p:nvSpPr>
        <p:spPr/>
        <p:txBody>
          <a:bodyPr/>
          <a:lstStyle>
            <a:lvl1pPr>
              <a:defRPr/>
            </a:lvl1pPr>
          </a:lstStyle>
          <a:p>
            <a:pPr>
              <a:defRPr/>
            </a:pPr>
            <a:fld id="{C9F21DE4-6E64-44CB-8E9D-CF40836D1EEF}" type="slidenum">
              <a:rPr lang="he-IL"/>
              <a:pPr>
                <a:defRPr/>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3"/>
          <p:cNvSpPr>
            <a:spLocks noGrp="1"/>
          </p:cNvSpPr>
          <p:nvPr>
            <p:ph type="dt" sz="half" idx="10"/>
          </p:nvPr>
        </p:nvSpPr>
        <p:spPr/>
        <p:txBody>
          <a:bodyPr/>
          <a:lstStyle>
            <a:lvl1pPr>
              <a:defRPr/>
            </a:lvl1pPr>
          </a:lstStyle>
          <a:p>
            <a:pPr>
              <a:defRPr/>
            </a:pPr>
            <a:fld id="{A878ED22-B8CD-4E47-B100-A743F07C78B7}" type="datetimeFigureOut">
              <a:rPr lang="he-IL"/>
              <a:pPr>
                <a:defRPr/>
              </a:pPr>
              <a:t>כ"ז/שבט/תשע"ב</a:t>
            </a:fld>
            <a:endParaRPr lang="he-IL"/>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5"/>
          <p:cNvSpPr>
            <a:spLocks noGrp="1"/>
          </p:cNvSpPr>
          <p:nvPr>
            <p:ph type="sldNum" sz="quarter" idx="12"/>
          </p:nvPr>
        </p:nvSpPr>
        <p:spPr/>
        <p:txBody>
          <a:bodyPr/>
          <a:lstStyle>
            <a:lvl1pPr>
              <a:defRPr/>
            </a:lvl1pPr>
          </a:lstStyle>
          <a:p>
            <a:pPr>
              <a:defRPr/>
            </a:pPr>
            <a:fld id="{373FF0EC-BD70-4BFD-830E-B42E661C038D}" type="slidenum">
              <a:rPr lang="he-IL"/>
              <a:pPr>
                <a:defRPr/>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fld id="{2733BF88-6B97-45DE-9FB4-FE45AE9615E4}" type="datetimeFigureOut">
              <a:rPr lang="he-IL"/>
              <a:pPr>
                <a:defRPr/>
              </a:pPr>
              <a:t>כ"ז/שבט/תשע"ב</a:t>
            </a:fld>
            <a:endParaRPr lang="he-IL"/>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5"/>
          <p:cNvSpPr>
            <a:spLocks noGrp="1"/>
          </p:cNvSpPr>
          <p:nvPr>
            <p:ph type="sldNum" sz="quarter" idx="12"/>
          </p:nvPr>
        </p:nvSpPr>
        <p:spPr/>
        <p:txBody>
          <a:bodyPr/>
          <a:lstStyle>
            <a:lvl1pPr>
              <a:defRPr/>
            </a:lvl1pPr>
          </a:lstStyle>
          <a:p>
            <a:pPr>
              <a:defRPr/>
            </a:pPr>
            <a:fld id="{5848F2B6-52C1-4B7A-B8D4-AAAB49636737}" type="slidenum">
              <a:rPr lang="he-IL"/>
              <a:pPr>
                <a:defRPr/>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4D1B2C4E-62FB-4886-AEDF-83A559792E48}" type="datetimeFigureOut">
              <a:rPr lang="he-IL"/>
              <a:pPr>
                <a:defRPr/>
              </a:pPr>
              <a:t>כ"ז/שבט/תשע"ב</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8BF60FBF-AE8F-4123-BAAF-14BD44AFDB58}" type="slidenum">
              <a:rPr lang="he-IL"/>
              <a:pPr>
                <a:defRPr/>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6BA96482-8974-42A4-A637-EFF475259084}" type="datetimeFigureOut">
              <a:rPr lang="he-IL"/>
              <a:pPr>
                <a:defRPr/>
              </a:pPr>
              <a:t>כ"ז/שבט/תשע"ב</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87669F51-2533-4CB9-9637-7C1A4F1CF252}" type="slidenum">
              <a:rPr lang="he-IL"/>
              <a:pPr>
                <a:defRPr/>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מציין מיקום של כותרת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p>
        </p:txBody>
      </p:sp>
      <p:sp>
        <p:nvSpPr>
          <p:cNvPr id="1027" name="מציין מיקום טקסט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4DCC9DA-749E-45C2-994E-0955F104C582}" type="datetimeFigureOut">
              <a:rPr lang="he-IL"/>
              <a:pPr>
                <a:defRPr/>
              </a:pPr>
              <a:t>כ"ז/שבט/תשע"ב</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728943C-359E-428E-910C-46F1A4E83C0D}" type="slidenum">
              <a:rPr lang="he-IL"/>
              <a:pPr>
                <a:defRPr/>
              </a:pPr>
              <a:t>‹#›</a:t>
            </a:fld>
            <a:endParaRPr lang="he-IL"/>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4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0" y="0"/>
            <a:ext cx="9144000" cy="1200329"/>
          </a:xfrm>
          <a:prstGeom prst="rect">
            <a:avLst/>
          </a:prstGeom>
          <a:gradFill flip="none" rotWithShape="1">
            <a:gsLst>
              <a:gs pos="0">
                <a:srgbClr val="FF00FF"/>
              </a:gs>
              <a:gs pos="50000">
                <a:schemeClr val="accent1">
                  <a:tint val="44500"/>
                  <a:satMod val="160000"/>
                </a:schemeClr>
              </a:gs>
              <a:gs pos="100000">
                <a:schemeClr val="accent1">
                  <a:tint val="23500"/>
                  <a:satMod val="160000"/>
                </a:schemeClr>
              </a:gs>
            </a:gsLst>
            <a:path path="shape">
              <a:fillToRect l="50000" t="50000" r="50000" b="50000"/>
            </a:path>
            <a:tileRect/>
          </a:gradFill>
          <a:ln w="9525">
            <a:noFill/>
            <a:miter lim="800000"/>
            <a:headEnd/>
            <a:tailEnd/>
          </a:ln>
        </p:spPr>
        <p:txBody>
          <a:bodyPr>
            <a:spAutoFit/>
          </a:bodyPr>
          <a:lstStyle/>
          <a:p>
            <a:pPr>
              <a:defRPr/>
            </a:pPr>
            <a:r>
              <a:rPr lang="he-IL" dirty="0">
                <a:latin typeface="Calibri" pitchFamily="34" charset="0"/>
              </a:rPr>
              <a:t>לרגל חג פורים אנו שמחים להזמינכם ל-</a:t>
            </a:r>
            <a:r>
              <a:rPr lang="he-IL" dirty="0">
                <a:latin typeface="Guttman Mantova-Decor" pitchFamily="2" charset="-79"/>
                <a:cs typeface="Guttman Mantova-Decor" pitchFamily="2" charset="-79"/>
              </a:rPr>
              <a:t>"מהודו ועד </a:t>
            </a:r>
            <a:r>
              <a:rPr lang="he-IL" dirty="0" err="1">
                <a:latin typeface="Guttman Mantova-Decor" pitchFamily="2" charset="-79"/>
                <a:cs typeface="Guttman Mantova-Decor" pitchFamily="2" charset="-79"/>
              </a:rPr>
              <a:t>כורכוש</a:t>
            </a:r>
            <a:r>
              <a:rPr lang="he-IL" dirty="0">
                <a:latin typeface="Guttman Mantova-Decor" pitchFamily="2" charset="-79"/>
                <a:cs typeface="Guttman Mantova-Decor" pitchFamily="2" charset="-79"/>
              </a:rPr>
              <a:t>"</a:t>
            </a:r>
            <a:endParaRPr lang="he-IL" dirty="0">
              <a:latin typeface="Calibri" pitchFamily="34" charset="0"/>
            </a:endParaRPr>
          </a:p>
          <a:p>
            <a:pPr>
              <a:defRPr/>
            </a:pPr>
            <a:r>
              <a:rPr lang="he-IL" b="1" dirty="0">
                <a:latin typeface="Calibri" pitchFamily="34" charset="0"/>
              </a:rPr>
              <a:t>הפנינג טיולים לכל המשפחה סביב אחד האתרים המרשימים ביותר בשומרון – חורבת </a:t>
            </a:r>
            <a:r>
              <a:rPr lang="he-IL" b="1" dirty="0" err="1">
                <a:latin typeface="Calibri" pitchFamily="34" charset="0"/>
              </a:rPr>
              <a:t>כורכוש</a:t>
            </a:r>
            <a:endParaRPr lang="he-IL" dirty="0">
              <a:latin typeface="Calibri" pitchFamily="34" charset="0"/>
            </a:endParaRPr>
          </a:p>
          <a:p>
            <a:pPr>
              <a:defRPr/>
            </a:pPr>
            <a:r>
              <a:rPr lang="he-IL" dirty="0">
                <a:latin typeface="Calibri" pitchFamily="34" charset="0"/>
              </a:rPr>
              <a:t>יישוב יהודי עתיק עם מערות קבורה מפוארות  בלב פריחה מרהיבה ונופים מקסימים</a:t>
            </a:r>
          </a:p>
          <a:p>
            <a:pPr>
              <a:defRPr/>
            </a:pPr>
            <a:r>
              <a:rPr lang="he-IL" b="1" dirty="0" smtClean="0">
                <a:latin typeface="Calibri" pitchFamily="34" charset="0"/>
              </a:rPr>
              <a:t>המצגת צולמה ב"מהודו ועד </a:t>
            </a:r>
            <a:r>
              <a:rPr lang="he-IL" b="1" dirty="0" err="1" smtClean="0">
                <a:latin typeface="Calibri" pitchFamily="34" charset="0"/>
              </a:rPr>
              <a:t>כורכוש</a:t>
            </a:r>
            <a:r>
              <a:rPr lang="he-IL" b="1" dirty="0" smtClean="0">
                <a:latin typeface="Calibri" pitchFamily="34" charset="0"/>
              </a:rPr>
              <a:t>" , שושן פורים תשע"א, ונשלחה באדיבותו של חנוך </a:t>
            </a:r>
            <a:r>
              <a:rPr lang="he-IL" b="1" smtClean="0">
                <a:latin typeface="Calibri" pitchFamily="34" charset="0"/>
              </a:rPr>
              <a:t>פלסר</a:t>
            </a:r>
            <a:endParaRPr lang="he-IL" dirty="0">
              <a:latin typeface="Calibri" pitchFamily="34" charset="0"/>
            </a:endParaRPr>
          </a:p>
        </p:txBody>
      </p:sp>
      <p:pic>
        <p:nvPicPr>
          <p:cNvPr id="3074" name="תמונה 1" descr="שושן פורים (Medium).jpg"/>
          <p:cNvPicPr>
            <a:picLocks noChangeAspect="1"/>
          </p:cNvPicPr>
          <p:nvPr/>
        </p:nvPicPr>
        <p:blipFill>
          <a:blip r:embed="rId2" cstate="print"/>
          <a:srcRect r="8031" b="1875"/>
          <a:stretch>
            <a:fillRect/>
          </a:stretch>
        </p:blipFill>
        <p:spPr bwMode="auto">
          <a:xfrm>
            <a:off x="0" y="1928813"/>
            <a:ext cx="9170988" cy="4929187"/>
          </a:xfrm>
          <a:prstGeom prst="rect">
            <a:avLst/>
          </a:prstGeom>
          <a:noFill/>
          <a:ln w="44450">
            <a:noFill/>
            <a:miter lim="800000"/>
            <a:headEnd/>
            <a:tailEnd/>
          </a:ln>
        </p:spPr>
      </p:pic>
      <p:cxnSp>
        <p:nvCxnSpPr>
          <p:cNvPr id="4" name="מחבר ישר 3"/>
          <p:cNvCxnSpPr/>
          <p:nvPr/>
        </p:nvCxnSpPr>
        <p:spPr>
          <a:xfrm rot="5400000">
            <a:off x="7536657" y="3964781"/>
            <a:ext cx="571500" cy="357187"/>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מחבר ישר 5"/>
          <p:cNvCxnSpPr/>
          <p:nvPr/>
        </p:nvCxnSpPr>
        <p:spPr>
          <a:xfrm rot="10800000">
            <a:off x="6858000" y="4500563"/>
            <a:ext cx="571500" cy="71437"/>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צורה חופשית 6"/>
          <p:cNvSpPr/>
          <p:nvPr/>
        </p:nvSpPr>
        <p:spPr>
          <a:xfrm>
            <a:off x="5857875" y="4357688"/>
            <a:ext cx="954088" cy="682625"/>
          </a:xfrm>
          <a:custGeom>
            <a:avLst/>
            <a:gdLst>
              <a:gd name="connsiteX0" fmla="*/ 998632 w 998632"/>
              <a:gd name="connsiteY0" fmla="*/ 121920 h 696194"/>
              <a:gd name="connsiteX1" fmla="*/ 983392 w 998632"/>
              <a:gd name="connsiteY1" fmla="*/ 76200 h 696194"/>
              <a:gd name="connsiteX2" fmla="*/ 891952 w 998632"/>
              <a:gd name="connsiteY2" fmla="*/ 30480 h 696194"/>
              <a:gd name="connsiteX3" fmla="*/ 846232 w 998632"/>
              <a:gd name="connsiteY3" fmla="*/ 0 h 696194"/>
              <a:gd name="connsiteX4" fmla="*/ 709072 w 998632"/>
              <a:gd name="connsiteY4" fmla="*/ 60960 h 696194"/>
              <a:gd name="connsiteX5" fmla="*/ 648112 w 998632"/>
              <a:gd name="connsiteY5" fmla="*/ 152400 h 696194"/>
              <a:gd name="connsiteX6" fmla="*/ 602392 w 998632"/>
              <a:gd name="connsiteY6" fmla="*/ 243840 h 696194"/>
              <a:gd name="connsiteX7" fmla="*/ 556672 w 998632"/>
              <a:gd name="connsiteY7" fmla="*/ 274320 h 696194"/>
              <a:gd name="connsiteX8" fmla="*/ 526192 w 998632"/>
              <a:gd name="connsiteY8" fmla="*/ 320040 h 696194"/>
              <a:gd name="connsiteX9" fmla="*/ 434752 w 998632"/>
              <a:gd name="connsiteY9" fmla="*/ 365760 h 696194"/>
              <a:gd name="connsiteX10" fmla="*/ 404272 w 998632"/>
              <a:gd name="connsiteY10" fmla="*/ 502920 h 696194"/>
              <a:gd name="connsiteX11" fmla="*/ 389032 w 998632"/>
              <a:gd name="connsiteY11" fmla="*/ 548640 h 696194"/>
              <a:gd name="connsiteX12" fmla="*/ 343312 w 998632"/>
              <a:gd name="connsiteY12" fmla="*/ 563880 h 696194"/>
              <a:gd name="connsiteX13" fmla="*/ 328072 w 998632"/>
              <a:gd name="connsiteY13" fmla="*/ 670560 h 696194"/>
              <a:gd name="connsiteX14" fmla="*/ 145192 w 998632"/>
              <a:gd name="connsiteY14" fmla="*/ 655320 h 696194"/>
              <a:gd name="connsiteX15" fmla="*/ 53752 w 998632"/>
              <a:gd name="connsiteY15" fmla="*/ 624840 h 696194"/>
              <a:gd name="connsiteX16" fmla="*/ 38512 w 998632"/>
              <a:gd name="connsiteY16" fmla="*/ 502920 h 696194"/>
              <a:gd name="connsiteX17" fmla="*/ 8032 w 998632"/>
              <a:gd name="connsiteY17" fmla="*/ 335280 h 69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8632" h="696194">
                <a:moveTo>
                  <a:pt x="998632" y="121920"/>
                </a:moveTo>
                <a:cubicBezTo>
                  <a:pt x="993552" y="106680"/>
                  <a:pt x="993427" y="88744"/>
                  <a:pt x="983392" y="76200"/>
                </a:cubicBezTo>
                <a:cubicBezTo>
                  <a:pt x="954275" y="39804"/>
                  <a:pt x="928764" y="48886"/>
                  <a:pt x="891952" y="30480"/>
                </a:cubicBezTo>
                <a:cubicBezTo>
                  <a:pt x="875569" y="22289"/>
                  <a:pt x="861472" y="10160"/>
                  <a:pt x="846232" y="0"/>
                </a:cubicBezTo>
                <a:cubicBezTo>
                  <a:pt x="737416" y="36272"/>
                  <a:pt x="781525" y="12658"/>
                  <a:pt x="709072" y="60960"/>
                </a:cubicBezTo>
                <a:cubicBezTo>
                  <a:pt x="688752" y="91440"/>
                  <a:pt x="659696" y="117647"/>
                  <a:pt x="648112" y="152400"/>
                </a:cubicBezTo>
                <a:cubicBezTo>
                  <a:pt x="635717" y="189585"/>
                  <a:pt x="631935" y="214297"/>
                  <a:pt x="602392" y="243840"/>
                </a:cubicBezTo>
                <a:cubicBezTo>
                  <a:pt x="589440" y="256792"/>
                  <a:pt x="571912" y="264160"/>
                  <a:pt x="556672" y="274320"/>
                </a:cubicBezTo>
                <a:cubicBezTo>
                  <a:pt x="546512" y="289560"/>
                  <a:pt x="539144" y="307088"/>
                  <a:pt x="526192" y="320040"/>
                </a:cubicBezTo>
                <a:cubicBezTo>
                  <a:pt x="496649" y="349583"/>
                  <a:pt x="471937" y="353365"/>
                  <a:pt x="434752" y="365760"/>
                </a:cubicBezTo>
                <a:cubicBezTo>
                  <a:pt x="400445" y="468682"/>
                  <a:pt x="440034" y="341991"/>
                  <a:pt x="404272" y="502920"/>
                </a:cubicBezTo>
                <a:cubicBezTo>
                  <a:pt x="400787" y="518602"/>
                  <a:pt x="400391" y="537281"/>
                  <a:pt x="389032" y="548640"/>
                </a:cubicBezTo>
                <a:cubicBezTo>
                  <a:pt x="377673" y="559999"/>
                  <a:pt x="358552" y="558800"/>
                  <a:pt x="343312" y="563880"/>
                </a:cubicBezTo>
                <a:cubicBezTo>
                  <a:pt x="338232" y="599440"/>
                  <a:pt x="360687" y="655507"/>
                  <a:pt x="328072" y="670560"/>
                </a:cubicBezTo>
                <a:cubicBezTo>
                  <a:pt x="272531" y="696194"/>
                  <a:pt x="205531" y="665376"/>
                  <a:pt x="145192" y="655320"/>
                </a:cubicBezTo>
                <a:cubicBezTo>
                  <a:pt x="113500" y="650038"/>
                  <a:pt x="53752" y="624840"/>
                  <a:pt x="53752" y="624840"/>
                </a:cubicBezTo>
                <a:cubicBezTo>
                  <a:pt x="48672" y="584200"/>
                  <a:pt x="47094" y="542967"/>
                  <a:pt x="38512" y="502920"/>
                </a:cubicBezTo>
                <a:cubicBezTo>
                  <a:pt x="0" y="323196"/>
                  <a:pt x="8032" y="494353"/>
                  <a:pt x="8032" y="335280"/>
                </a:cubicBezTo>
              </a:path>
            </a:pathLst>
          </a:cu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fontAlgn="auto">
              <a:spcBef>
                <a:spcPts val="0"/>
              </a:spcBef>
              <a:spcAft>
                <a:spcPts val="0"/>
              </a:spcAft>
              <a:defRPr/>
            </a:pPr>
            <a:endParaRPr lang="he-IL"/>
          </a:p>
        </p:txBody>
      </p:sp>
      <p:sp>
        <p:nvSpPr>
          <p:cNvPr id="8" name="צורה חופשית 7"/>
          <p:cNvSpPr/>
          <p:nvPr/>
        </p:nvSpPr>
        <p:spPr>
          <a:xfrm>
            <a:off x="2636838" y="4618038"/>
            <a:ext cx="3124200" cy="901700"/>
          </a:xfrm>
          <a:custGeom>
            <a:avLst/>
            <a:gdLst>
              <a:gd name="connsiteX0" fmla="*/ 3124200 w 3124200"/>
              <a:gd name="connsiteY0" fmla="*/ 0 h 901801"/>
              <a:gd name="connsiteX1" fmla="*/ 2362200 w 3124200"/>
              <a:gd name="connsiteY1" fmla="*/ 15240 h 901801"/>
              <a:gd name="connsiteX2" fmla="*/ 2270760 w 3124200"/>
              <a:gd name="connsiteY2" fmla="*/ 76200 h 901801"/>
              <a:gd name="connsiteX3" fmla="*/ 1859280 w 3124200"/>
              <a:gd name="connsiteY3" fmla="*/ 106680 h 901801"/>
              <a:gd name="connsiteX4" fmla="*/ 1767840 w 3124200"/>
              <a:gd name="connsiteY4" fmla="*/ 137160 h 901801"/>
              <a:gd name="connsiteX5" fmla="*/ 1722120 w 3124200"/>
              <a:gd name="connsiteY5" fmla="*/ 152400 h 901801"/>
              <a:gd name="connsiteX6" fmla="*/ 1661160 w 3124200"/>
              <a:gd name="connsiteY6" fmla="*/ 167640 h 901801"/>
              <a:gd name="connsiteX7" fmla="*/ 1584960 w 3124200"/>
              <a:gd name="connsiteY7" fmla="*/ 182880 h 901801"/>
              <a:gd name="connsiteX8" fmla="*/ 1493520 w 3124200"/>
              <a:gd name="connsiteY8" fmla="*/ 213360 h 901801"/>
              <a:gd name="connsiteX9" fmla="*/ 1447800 w 3124200"/>
              <a:gd name="connsiteY9" fmla="*/ 198120 h 901801"/>
              <a:gd name="connsiteX10" fmla="*/ 1280160 w 3124200"/>
              <a:gd name="connsiteY10" fmla="*/ 228600 h 901801"/>
              <a:gd name="connsiteX11" fmla="*/ 1203960 w 3124200"/>
              <a:gd name="connsiteY11" fmla="*/ 289560 h 901801"/>
              <a:gd name="connsiteX12" fmla="*/ 1173480 w 3124200"/>
              <a:gd name="connsiteY12" fmla="*/ 335280 h 901801"/>
              <a:gd name="connsiteX13" fmla="*/ 1082040 w 3124200"/>
              <a:gd name="connsiteY13" fmla="*/ 396240 h 901801"/>
              <a:gd name="connsiteX14" fmla="*/ 990600 w 3124200"/>
              <a:gd name="connsiteY14" fmla="*/ 426720 h 901801"/>
              <a:gd name="connsiteX15" fmla="*/ 899160 w 3124200"/>
              <a:gd name="connsiteY15" fmla="*/ 472440 h 901801"/>
              <a:gd name="connsiteX16" fmla="*/ 853440 w 3124200"/>
              <a:gd name="connsiteY16" fmla="*/ 563880 h 901801"/>
              <a:gd name="connsiteX17" fmla="*/ 807720 w 3124200"/>
              <a:gd name="connsiteY17" fmla="*/ 579120 h 901801"/>
              <a:gd name="connsiteX18" fmla="*/ 762000 w 3124200"/>
              <a:gd name="connsiteY18" fmla="*/ 609600 h 901801"/>
              <a:gd name="connsiteX19" fmla="*/ 640080 w 3124200"/>
              <a:gd name="connsiteY19" fmla="*/ 640080 h 901801"/>
              <a:gd name="connsiteX20" fmla="*/ 426720 w 3124200"/>
              <a:gd name="connsiteY20" fmla="*/ 685800 h 901801"/>
              <a:gd name="connsiteX21" fmla="*/ 381000 w 3124200"/>
              <a:gd name="connsiteY21" fmla="*/ 701040 h 901801"/>
              <a:gd name="connsiteX22" fmla="*/ 289560 w 3124200"/>
              <a:gd name="connsiteY22" fmla="*/ 762000 h 901801"/>
              <a:gd name="connsiteX23" fmla="*/ 274320 w 3124200"/>
              <a:gd name="connsiteY23" fmla="*/ 807720 h 901801"/>
              <a:gd name="connsiteX24" fmla="*/ 0 w 3124200"/>
              <a:gd name="connsiteY24" fmla="*/ 883920 h 901801"/>
              <a:gd name="connsiteX25" fmla="*/ 45720 w 3124200"/>
              <a:gd name="connsiteY25" fmla="*/ 899160 h 901801"/>
              <a:gd name="connsiteX26" fmla="*/ 91440 w 3124200"/>
              <a:gd name="connsiteY26" fmla="*/ 868680 h 90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24200" h="901801">
                <a:moveTo>
                  <a:pt x="3124200" y="0"/>
                </a:moveTo>
                <a:lnTo>
                  <a:pt x="2362200" y="15240"/>
                </a:lnTo>
                <a:cubicBezTo>
                  <a:pt x="2325713" y="18498"/>
                  <a:pt x="2306894" y="70178"/>
                  <a:pt x="2270760" y="76200"/>
                </a:cubicBezTo>
                <a:cubicBezTo>
                  <a:pt x="2073972" y="108998"/>
                  <a:pt x="2210185" y="89970"/>
                  <a:pt x="1859280" y="106680"/>
                </a:cubicBezTo>
                <a:lnTo>
                  <a:pt x="1767840" y="137160"/>
                </a:lnTo>
                <a:cubicBezTo>
                  <a:pt x="1752600" y="142240"/>
                  <a:pt x="1737705" y="148504"/>
                  <a:pt x="1722120" y="152400"/>
                </a:cubicBezTo>
                <a:cubicBezTo>
                  <a:pt x="1701800" y="157480"/>
                  <a:pt x="1681607" y="163096"/>
                  <a:pt x="1661160" y="167640"/>
                </a:cubicBezTo>
                <a:cubicBezTo>
                  <a:pt x="1635874" y="173259"/>
                  <a:pt x="1609950" y="176064"/>
                  <a:pt x="1584960" y="182880"/>
                </a:cubicBezTo>
                <a:cubicBezTo>
                  <a:pt x="1553963" y="191334"/>
                  <a:pt x="1493520" y="213360"/>
                  <a:pt x="1493520" y="213360"/>
                </a:cubicBezTo>
                <a:cubicBezTo>
                  <a:pt x="1478280" y="208280"/>
                  <a:pt x="1463864" y="198120"/>
                  <a:pt x="1447800" y="198120"/>
                </a:cubicBezTo>
                <a:cubicBezTo>
                  <a:pt x="1393194" y="198120"/>
                  <a:pt x="1333514" y="215261"/>
                  <a:pt x="1280160" y="228600"/>
                </a:cubicBezTo>
                <a:cubicBezTo>
                  <a:pt x="1192809" y="359627"/>
                  <a:pt x="1309120" y="205432"/>
                  <a:pt x="1203960" y="289560"/>
                </a:cubicBezTo>
                <a:cubicBezTo>
                  <a:pt x="1189657" y="301002"/>
                  <a:pt x="1187264" y="323219"/>
                  <a:pt x="1173480" y="335280"/>
                </a:cubicBezTo>
                <a:cubicBezTo>
                  <a:pt x="1145911" y="359403"/>
                  <a:pt x="1116793" y="384656"/>
                  <a:pt x="1082040" y="396240"/>
                </a:cubicBezTo>
                <a:cubicBezTo>
                  <a:pt x="1051560" y="406400"/>
                  <a:pt x="1017333" y="408898"/>
                  <a:pt x="990600" y="426720"/>
                </a:cubicBezTo>
                <a:cubicBezTo>
                  <a:pt x="931514" y="466111"/>
                  <a:pt x="962256" y="451408"/>
                  <a:pt x="899160" y="472440"/>
                </a:cubicBezTo>
                <a:cubicBezTo>
                  <a:pt x="889120" y="502559"/>
                  <a:pt x="880297" y="542394"/>
                  <a:pt x="853440" y="563880"/>
                </a:cubicBezTo>
                <a:cubicBezTo>
                  <a:pt x="840896" y="573915"/>
                  <a:pt x="822088" y="571936"/>
                  <a:pt x="807720" y="579120"/>
                </a:cubicBezTo>
                <a:cubicBezTo>
                  <a:pt x="791337" y="587311"/>
                  <a:pt x="779213" y="603341"/>
                  <a:pt x="762000" y="609600"/>
                </a:cubicBezTo>
                <a:cubicBezTo>
                  <a:pt x="722631" y="623916"/>
                  <a:pt x="679821" y="626833"/>
                  <a:pt x="640080" y="640080"/>
                </a:cubicBezTo>
                <a:cubicBezTo>
                  <a:pt x="509785" y="683512"/>
                  <a:pt x="580521" y="666575"/>
                  <a:pt x="426720" y="685800"/>
                </a:cubicBezTo>
                <a:cubicBezTo>
                  <a:pt x="411480" y="690880"/>
                  <a:pt x="395043" y="693238"/>
                  <a:pt x="381000" y="701040"/>
                </a:cubicBezTo>
                <a:cubicBezTo>
                  <a:pt x="348978" y="718830"/>
                  <a:pt x="289560" y="762000"/>
                  <a:pt x="289560" y="762000"/>
                </a:cubicBezTo>
                <a:cubicBezTo>
                  <a:pt x="284480" y="777240"/>
                  <a:pt x="285679" y="796361"/>
                  <a:pt x="274320" y="807720"/>
                </a:cubicBezTo>
                <a:cubicBezTo>
                  <a:pt x="183742" y="898298"/>
                  <a:pt x="132955" y="872840"/>
                  <a:pt x="0" y="883920"/>
                </a:cubicBezTo>
                <a:cubicBezTo>
                  <a:pt x="15240" y="889000"/>
                  <a:pt x="29874" y="901801"/>
                  <a:pt x="45720" y="899160"/>
                </a:cubicBezTo>
                <a:cubicBezTo>
                  <a:pt x="63787" y="896149"/>
                  <a:pt x="91440" y="868680"/>
                  <a:pt x="91440" y="868680"/>
                </a:cubicBezTo>
              </a:path>
            </a:pathLst>
          </a:custGeom>
          <a:ln w="41275">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fontAlgn="auto">
              <a:spcBef>
                <a:spcPts val="0"/>
              </a:spcBef>
              <a:spcAft>
                <a:spcPts val="0"/>
              </a:spcAft>
              <a:defRPr/>
            </a:pPr>
            <a:endParaRPr lang="he-IL"/>
          </a:p>
        </p:txBody>
      </p:sp>
      <p:sp>
        <p:nvSpPr>
          <p:cNvPr id="9" name="צורה חופשית 8"/>
          <p:cNvSpPr/>
          <p:nvPr/>
        </p:nvSpPr>
        <p:spPr>
          <a:xfrm>
            <a:off x="960438" y="5151438"/>
            <a:ext cx="1752600" cy="433387"/>
          </a:xfrm>
          <a:custGeom>
            <a:avLst/>
            <a:gdLst>
              <a:gd name="connsiteX0" fmla="*/ 1752600 w 1752600"/>
              <a:gd name="connsiteY0" fmla="*/ 381000 h 434375"/>
              <a:gd name="connsiteX1" fmla="*/ 1706880 w 1752600"/>
              <a:gd name="connsiteY1" fmla="*/ 396240 h 434375"/>
              <a:gd name="connsiteX2" fmla="*/ 944880 w 1752600"/>
              <a:gd name="connsiteY2" fmla="*/ 396240 h 434375"/>
              <a:gd name="connsiteX3" fmla="*/ 716280 w 1752600"/>
              <a:gd name="connsiteY3" fmla="*/ 381000 h 434375"/>
              <a:gd name="connsiteX4" fmla="*/ 579120 w 1752600"/>
              <a:gd name="connsiteY4" fmla="*/ 335280 h 434375"/>
              <a:gd name="connsiteX5" fmla="*/ 533400 w 1752600"/>
              <a:gd name="connsiteY5" fmla="*/ 320040 h 434375"/>
              <a:gd name="connsiteX6" fmla="*/ 487680 w 1752600"/>
              <a:gd name="connsiteY6" fmla="*/ 304800 h 434375"/>
              <a:gd name="connsiteX7" fmla="*/ 381000 w 1752600"/>
              <a:gd name="connsiteY7" fmla="*/ 274320 h 434375"/>
              <a:gd name="connsiteX8" fmla="*/ 243840 w 1752600"/>
              <a:gd name="connsiteY8" fmla="*/ 167640 h 434375"/>
              <a:gd name="connsiteX9" fmla="*/ 198120 w 1752600"/>
              <a:gd name="connsiteY9" fmla="*/ 137160 h 434375"/>
              <a:gd name="connsiteX10" fmla="*/ 106680 w 1752600"/>
              <a:gd name="connsiteY10" fmla="*/ 106680 h 434375"/>
              <a:gd name="connsiteX11" fmla="*/ 15240 w 1752600"/>
              <a:gd name="connsiteY11" fmla="*/ 45720 h 434375"/>
              <a:gd name="connsiteX12" fmla="*/ 0 w 1752600"/>
              <a:gd name="connsiteY12" fmla="*/ 0 h 43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434375">
                <a:moveTo>
                  <a:pt x="1752600" y="381000"/>
                </a:moveTo>
                <a:cubicBezTo>
                  <a:pt x="1737360" y="386080"/>
                  <a:pt x="1722758" y="393797"/>
                  <a:pt x="1706880" y="396240"/>
                </a:cubicBezTo>
                <a:cubicBezTo>
                  <a:pt x="1459003" y="434375"/>
                  <a:pt x="1180393" y="402128"/>
                  <a:pt x="944880" y="396240"/>
                </a:cubicBezTo>
                <a:cubicBezTo>
                  <a:pt x="868680" y="391160"/>
                  <a:pt x="791882" y="391800"/>
                  <a:pt x="716280" y="381000"/>
                </a:cubicBezTo>
                <a:lnTo>
                  <a:pt x="579120" y="335280"/>
                </a:lnTo>
                <a:lnTo>
                  <a:pt x="533400" y="320040"/>
                </a:lnTo>
                <a:cubicBezTo>
                  <a:pt x="518160" y="314960"/>
                  <a:pt x="503265" y="308696"/>
                  <a:pt x="487680" y="304800"/>
                </a:cubicBezTo>
                <a:cubicBezTo>
                  <a:pt x="411135" y="285664"/>
                  <a:pt x="446591" y="296184"/>
                  <a:pt x="381000" y="274320"/>
                </a:cubicBezTo>
                <a:cubicBezTo>
                  <a:pt x="309377" y="202697"/>
                  <a:pt x="353213" y="240555"/>
                  <a:pt x="243840" y="167640"/>
                </a:cubicBezTo>
                <a:cubicBezTo>
                  <a:pt x="228600" y="157480"/>
                  <a:pt x="215496" y="142952"/>
                  <a:pt x="198120" y="137160"/>
                </a:cubicBezTo>
                <a:cubicBezTo>
                  <a:pt x="167640" y="127000"/>
                  <a:pt x="133413" y="124502"/>
                  <a:pt x="106680" y="106680"/>
                </a:cubicBezTo>
                <a:lnTo>
                  <a:pt x="15240" y="45720"/>
                </a:lnTo>
                <a:lnTo>
                  <a:pt x="0" y="0"/>
                </a:lnTo>
              </a:path>
            </a:pathLst>
          </a:custGeom>
          <a:ln w="44450">
            <a:solidFill>
              <a:srgbClr val="FF00FF"/>
            </a:solidFill>
          </a:ln>
        </p:spPr>
        <p:style>
          <a:lnRef idx="1">
            <a:schemeClr val="accent1"/>
          </a:lnRef>
          <a:fillRef idx="0">
            <a:schemeClr val="accent1"/>
          </a:fillRef>
          <a:effectRef idx="0">
            <a:schemeClr val="accent1"/>
          </a:effectRef>
          <a:fontRef idx="minor">
            <a:schemeClr val="tx1"/>
          </a:fontRef>
        </p:style>
        <p:txBody>
          <a:bodyPr rtlCol="1" anchor="ctr"/>
          <a:lstStyle/>
          <a:p>
            <a:pPr algn="ctr" fontAlgn="auto">
              <a:spcBef>
                <a:spcPts val="0"/>
              </a:spcBef>
              <a:spcAft>
                <a:spcPts val="0"/>
              </a:spcAft>
              <a:defRPr/>
            </a:pPr>
            <a:endParaRPr lang="he-IL"/>
          </a:p>
        </p:txBody>
      </p:sp>
      <p:sp>
        <p:nvSpPr>
          <p:cNvPr id="10" name="צורה חופשית 9"/>
          <p:cNvSpPr/>
          <p:nvPr/>
        </p:nvSpPr>
        <p:spPr>
          <a:xfrm>
            <a:off x="838200" y="5197475"/>
            <a:ext cx="1060450" cy="1385888"/>
          </a:xfrm>
          <a:custGeom>
            <a:avLst/>
            <a:gdLst>
              <a:gd name="connsiteX0" fmla="*/ 0 w 1060171"/>
              <a:gd name="connsiteY0" fmla="*/ 0 h 1386840"/>
              <a:gd name="connsiteX1" fmla="*/ 45720 w 1060171"/>
              <a:gd name="connsiteY1" fmla="*/ 15240 h 1386840"/>
              <a:gd name="connsiteX2" fmla="*/ 76200 w 1060171"/>
              <a:gd name="connsiteY2" fmla="*/ 106680 h 1386840"/>
              <a:gd name="connsiteX3" fmla="*/ 182880 w 1060171"/>
              <a:gd name="connsiteY3" fmla="*/ 121920 h 1386840"/>
              <a:gd name="connsiteX4" fmla="*/ 213360 w 1060171"/>
              <a:gd name="connsiteY4" fmla="*/ 213360 h 1386840"/>
              <a:gd name="connsiteX5" fmla="*/ 228600 w 1060171"/>
              <a:gd name="connsiteY5" fmla="*/ 259080 h 1386840"/>
              <a:gd name="connsiteX6" fmla="*/ 274320 w 1060171"/>
              <a:gd name="connsiteY6" fmla="*/ 350520 h 1386840"/>
              <a:gd name="connsiteX7" fmla="*/ 289560 w 1060171"/>
              <a:gd name="connsiteY7" fmla="*/ 441960 h 1386840"/>
              <a:gd name="connsiteX8" fmla="*/ 304800 w 1060171"/>
              <a:gd name="connsiteY8" fmla="*/ 548640 h 1386840"/>
              <a:gd name="connsiteX9" fmla="*/ 335280 w 1060171"/>
              <a:gd name="connsiteY9" fmla="*/ 594360 h 1386840"/>
              <a:gd name="connsiteX10" fmla="*/ 350520 w 1060171"/>
              <a:gd name="connsiteY10" fmla="*/ 655320 h 1386840"/>
              <a:gd name="connsiteX11" fmla="*/ 441960 w 1060171"/>
              <a:gd name="connsiteY11" fmla="*/ 701040 h 1386840"/>
              <a:gd name="connsiteX12" fmla="*/ 960120 w 1060171"/>
              <a:gd name="connsiteY12" fmla="*/ 716280 h 1386840"/>
              <a:gd name="connsiteX13" fmla="*/ 1005840 w 1060171"/>
              <a:gd name="connsiteY13" fmla="*/ 1143000 h 1386840"/>
              <a:gd name="connsiteX14" fmla="*/ 1005840 w 1060171"/>
              <a:gd name="connsiteY14" fmla="*/ 1386840 h 138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0171" h="1386840">
                <a:moveTo>
                  <a:pt x="0" y="0"/>
                </a:moveTo>
                <a:cubicBezTo>
                  <a:pt x="15240" y="5080"/>
                  <a:pt x="36383" y="2168"/>
                  <a:pt x="45720" y="15240"/>
                </a:cubicBezTo>
                <a:cubicBezTo>
                  <a:pt x="64394" y="41384"/>
                  <a:pt x="44394" y="102136"/>
                  <a:pt x="76200" y="106680"/>
                </a:cubicBezTo>
                <a:lnTo>
                  <a:pt x="182880" y="121920"/>
                </a:lnTo>
                <a:lnTo>
                  <a:pt x="213360" y="213360"/>
                </a:lnTo>
                <a:cubicBezTo>
                  <a:pt x="218440" y="228600"/>
                  <a:pt x="219689" y="245714"/>
                  <a:pt x="228600" y="259080"/>
                </a:cubicBezTo>
                <a:cubicBezTo>
                  <a:pt x="256001" y="300181"/>
                  <a:pt x="263804" y="303198"/>
                  <a:pt x="274320" y="350520"/>
                </a:cubicBezTo>
                <a:cubicBezTo>
                  <a:pt x="281023" y="380685"/>
                  <a:pt x="284861" y="411419"/>
                  <a:pt x="289560" y="441960"/>
                </a:cubicBezTo>
                <a:cubicBezTo>
                  <a:pt x="295022" y="477463"/>
                  <a:pt x="294478" y="514234"/>
                  <a:pt x="304800" y="548640"/>
                </a:cubicBezTo>
                <a:cubicBezTo>
                  <a:pt x="310063" y="566184"/>
                  <a:pt x="325120" y="579120"/>
                  <a:pt x="335280" y="594360"/>
                </a:cubicBezTo>
                <a:cubicBezTo>
                  <a:pt x="340360" y="614680"/>
                  <a:pt x="338902" y="637892"/>
                  <a:pt x="350520" y="655320"/>
                </a:cubicBezTo>
                <a:cubicBezTo>
                  <a:pt x="361658" y="672028"/>
                  <a:pt x="420917" y="699903"/>
                  <a:pt x="441960" y="701040"/>
                </a:cubicBezTo>
                <a:cubicBezTo>
                  <a:pt x="614503" y="710367"/>
                  <a:pt x="787400" y="711200"/>
                  <a:pt x="960120" y="716280"/>
                </a:cubicBezTo>
                <a:cubicBezTo>
                  <a:pt x="1060171" y="866356"/>
                  <a:pt x="996338" y="753403"/>
                  <a:pt x="1005840" y="1143000"/>
                </a:cubicBezTo>
                <a:cubicBezTo>
                  <a:pt x="1007822" y="1224256"/>
                  <a:pt x="1005840" y="1305560"/>
                  <a:pt x="1005840" y="1386840"/>
                </a:cubicBezTo>
              </a:path>
            </a:pathLst>
          </a:custGeom>
          <a:ln w="38100">
            <a:solidFill>
              <a:srgbClr val="009900"/>
            </a:solidFill>
          </a:ln>
        </p:spPr>
        <p:style>
          <a:lnRef idx="1">
            <a:schemeClr val="accent1"/>
          </a:lnRef>
          <a:fillRef idx="0">
            <a:schemeClr val="accent1"/>
          </a:fillRef>
          <a:effectRef idx="0">
            <a:schemeClr val="accent1"/>
          </a:effectRef>
          <a:fontRef idx="minor">
            <a:schemeClr val="tx1"/>
          </a:fontRef>
        </p:style>
        <p:txBody>
          <a:bodyPr rtlCol="1" anchor="ctr"/>
          <a:lstStyle/>
          <a:p>
            <a:pPr algn="ctr" fontAlgn="auto">
              <a:spcBef>
                <a:spcPts val="0"/>
              </a:spcBef>
              <a:spcAft>
                <a:spcPts val="0"/>
              </a:spcAft>
              <a:defRPr/>
            </a:pPr>
            <a:endParaRPr lang="he-IL"/>
          </a:p>
        </p:txBody>
      </p:sp>
      <p:sp>
        <p:nvSpPr>
          <p:cNvPr id="3081" name="TextBox 10"/>
          <p:cNvSpPr txBox="1">
            <a:spLocks noChangeArrowheads="1"/>
          </p:cNvSpPr>
          <p:nvPr/>
        </p:nvSpPr>
        <p:spPr bwMode="auto">
          <a:xfrm>
            <a:off x="8072438" y="3857625"/>
            <a:ext cx="1071562" cy="307975"/>
          </a:xfrm>
          <a:prstGeom prst="rect">
            <a:avLst/>
          </a:prstGeom>
          <a:solidFill>
            <a:schemeClr val="accent2"/>
          </a:solidFill>
          <a:ln w="9525">
            <a:noFill/>
            <a:miter lim="800000"/>
            <a:headEnd/>
            <a:tailEnd/>
          </a:ln>
        </p:spPr>
        <p:txBody>
          <a:bodyPr>
            <a:spAutoFit/>
          </a:bodyPr>
          <a:lstStyle/>
          <a:p>
            <a:r>
              <a:rPr lang="he-IL" sz="1400" b="1">
                <a:latin typeface="Calibri" pitchFamily="34" charset="0"/>
              </a:rPr>
              <a:t>א.ת. אריאל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3081"/>
                                        </p:tgtEl>
                                        <p:attrNameLst>
                                          <p:attrName>style.visibility</p:attrName>
                                        </p:attrNameLst>
                                      </p:cBhvr>
                                      <p:to>
                                        <p:strVal val="visible"/>
                                      </p:to>
                                    </p:set>
                                    <p:animEffect transition="in" filter="fade">
                                      <p:cBhvr>
                                        <p:cTn id="14" dur="800" decel="100000"/>
                                        <p:tgtEl>
                                          <p:spTgt spid="3081"/>
                                        </p:tgtEl>
                                      </p:cBhvr>
                                    </p:animEffect>
                                    <p:anim calcmode="lin" valueType="num">
                                      <p:cBhvr>
                                        <p:cTn id="15" dur="800" decel="100000" fill="hold"/>
                                        <p:tgtEl>
                                          <p:spTgt spid="3081"/>
                                        </p:tgtEl>
                                        <p:attrNameLst>
                                          <p:attrName>style.rotation</p:attrName>
                                        </p:attrNameLst>
                                      </p:cBhvr>
                                      <p:tavLst>
                                        <p:tav tm="0">
                                          <p:val>
                                            <p:fltVal val="-90"/>
                                          </p:val>
                                        </p:tav>
                                        <p:tav tm="100000">
                                          <p:val>
                                            <p:fltVal val="0"/>
                                          </p:val>
                                        </p:tav>
                                      </p:tavLst>
                                    </p:anim>
                                    <p:anim calcmode="lin" valueType="num">
                                      <p:cBhvr>
                                        <p:cTn id="16" dur="800" decel="100000" fill="hold"/>
                                        <p:tgtEl>
                                          <p:spTgt spid="3081"/>
                                        </p:tgtEl>
                                        <p:attrNameLst>
                                          <p:attrName>ppt_x</p:attrName>
                                        </p:attrNameLst>
                                      </p:cBhvr>
                                      <p:tavLst>
                                        <p:tav tm="0">
                                          <p:val>
                                            <p:strVal val="#ppt_x+0.4"/>
                                          </p:val>
                                        </p:tav>
                                        <p:tav tm="100000">
                                          <p:val>
                                            <p:strVal val="#ppt_x-0.05"/>
                                          </p:val>
                                        </p:tav>
                                      </p:tavLst>
                                    </p:anim>
                                    <p:anim calcmode="lin" valueType="num">
                                      <p:cBhvr>
                                        <p:cTn id="17" dur="800" decel="100000" fill="hold"/>
                                        <p:tgtEl>
                                          <p:spTgt spid="3081"/>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081"/>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081"/>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right)">
                                      <p:cBhvr>
                                        <p:cTn id="29" dur="1000"/>
                                        <p:tgtEl>
                                          <p:spTgt spid="6"/>
                                        </p:tgtEl>
                                      </p:cBhvr>
                                    </p:animEffect>
                                  </p:childTnLst>
                                </p:cTn>
                              </p:par>
                            </p:childTnLst>
                          </p:cTn>
                        </p:par>
                        <p:par>
                          <p:cTn id="30" fill="hold">
                            <p:stCondLst>
                              <p:cond delay="1000"/>
                            </p:stCondLst>
                            <p:childTnLst>
                              <p:par>
                                <p:cTn id="31" presetID="22" presetClass="entr" presetSubtype="2"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right)">
                                      <p:cBhvr>
                                        <p:cTn id="33" dur="1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right)">
                                      <p:cBhvr>
                                        <p:cTn id="38" dur="10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10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up)">
                                      <p:cBhvr>
                                        <p:cTn id="4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תמונה 1" descr="כורכוש 031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1267" name="TextBox 2"/>
          <p:cNvSpPr txBox="1">
            <a:spLocks noChangeArrowheads="1"/>
          </p:cNvSpPr>
          <p:nvPr/>
        </p:nvSpPr>
        <p:spPr bwMode="auto">
          <a:xfrm>
            <a:off x="6572250" y="714375"/>
            <a:ext cx="2143125" cy="369888"/>
          </a:xfrm>
          <a:prstGeom prst="rect">
            <a:avLst/>
          </a:prstGeom>
          <a:noFill/>
          <a:ln w="9525">
            <a:noFill/>
            <a:miter lim="800000"/>
            <a:headEnd/>
            <a:tailEnd/>
          </a:ln>
        </p:spPr>
        <p:txBody>
          <a:bodyPr>
            <a:spAutoFit/>
          </a:bodyPr>
          <a:lstStyle/>
          <a:p>
            <a:r>
              <a:rPr lang="he-IL" b="1"/>
              <a:t>קוציץ סורי</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תמונה 1" descr="כורכוש 035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2291" name="TextBox 2"/>
          <p:cNvSpPr txBox="1">
            <a:spLocks noChangeArrowheads="1"/>
          </p:cNvSpPr>
          <p:nvPr/>
        </p:nvSpPr>
        <p:spPr bwMode="auto">
          <a:xfrm>
            <a:off x="6286500" y="285750"/>
            <a:ext cx="2643188" cy="369888"/>
          </a:xfrm>
          <a:prstGeom prst="rect">
            <a:avLst/>
          </a:prstGeom>
          <a:noFill/>
          <a:ln w="9525">
            <a:noFill/>
            <a:miter lim="800000"/>
            <a:headEnd/>
            <a:tailEnd/>
          </a:ln>
        </p:spPr>
        <p:txBody>
          <a:bodyPr>
            <a:spAutoFit/>
          </a:bodyPr>
          <a:lstStyle/>
          <a:p>
            <a:r>
              <a:rPr lang="he-IL" b="1"/>
              <a:t>על פסגת ח'רבת כורכוש</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תמונה 1" descr="כורכוש 044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3315" name="TextBox 2"/>
          <p:cNvSpPr txBox="1">
            <a:spLocks noChangeArrowheads="1"/>
          </p:cNvSpPr>
          <p:nvPr/>
        </p:nvSpPr>
        <p:spPr bwMode="auto">
          <a:xfrm>
            <a:off x="1000125" y="2071688"/>
            <a:ext cx="5357813" cy="369887"/>
          </a:xfrm>
          <a:prstGeom prst="rect">
            <a:avLst/>
          </a:prstGeom>
          <a:noFill/>
          <a:ln w="9525">
            <a:noFill/>
            <a:miter lim="800000"/>
            <a:headEnd/>
            <a:tailEnd/>
          </a:ln>
        </p:spPr>
        <p:txBody>
          <a:bodyPr>
            <a:spAutoFit/>
          </a:bodyPr>
          <a:lstStyle/>
          <a:p>
            <a:r>
              <a:rPr lang="he-IL"/>
              <a:t>יורדים לעבר ח'רבת חמד הסמוכה לכפר בורקין</a:t>
            </a:r>
          </a:p>
        </p:txBody>
      </p:sp>
      <p:cxnSp>
        <p:nvCxnSpPr>
          <p:cNvPr id="5" name="מחבר חץ ישר 4"/>
          <p:cNvCxnSpPr/>
          <p:nvPr/>
        </p:nvCxnSpPr>
        <p:spPr>
          <a:xfrm rot="5400000">
            <a:off x="3964781" y="2678907"/>
            <a:ext cx="642937" cy="2857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מחבר חץ ישר 7"/>
          <p:cNvCxnSpPr/>
          <p:nvPr/>
        </p:nvCxnSpPr>
        <p:spPr>
          <a:xfrm rot="16200000" flipH="1">
            <a:off x="2035969" y="2821781"/>
            <a:ext cx="1285875" cy="5000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תמונה 1" descr="כורכוש 045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תמונה 1" descr="כורכוש 046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5363" name="TextBox 2"/>
          <p:cNvSpPr txBox="1">
            <a:spLocks noChangeArrowheads="1"/>
          </p:cNvSpPr>
          <p:nvPr/>
        </p:nvSpPr>
        <p:spPr bwMode="auto">
          <a:xfrm>
            <a:off x="0" y="1357313"/>
            <a:ext cx="4500563" cy="369887"/>
          </a:xfrm>
          <a:prstGeom prst="rect">
            <a:avLst/>
          </a:prstGeom>
          <a:noFill/>
          <a:ln w="9525">
            <a:noFill/>
            <a:miter lim="800000"/>
            <a:headEnd/>
            <a:tailEnd/>
          </a:ln>
        </p:spPr>
        <p:txBody>
          <a:bodyPr>
            <a:spAutoFit/>
          </a:bodyPr>
          <a:lstStyle/>
          <a:p>
            <a:r>
              <a:rPr lang="he-IL" b="1"/>
              <a:t>תודה לחילים שהשגיחו עלינו במבואות הכפר</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תמונה 1" descr="כורכוש 049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תמונה 1" descr="כורכוש 062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7411" name="TextBox 2"/>
          <p:cNvSpPr txBox="1">
            <a:spLocks noChangeArrowheads="1"/>
          </p:cNvSpPr>
          <p:nvPr/>
        </p:nvSpPr>
        <p:spPr bwMode="auto">
          <a:xfrm>
            <a:off x="5715000" y="357188"/>
            <a:ext cx="3071813" cy="369887"/>
          </a:xfrm>
          <a:prstGeom prst="rect">
            <a:avLst/>
          </a:prstGeom>
          <a:noFill/>
          <a:ln w="9525">
            <a:noFill/>
            <a:miter lim="800000"/>
            <a:headEnd/>
            <a:tailEnd/>
          </a:ln>
        </p:spPr>
        <p:txBody>
          <a:bodyPr>
            <a:spAutoFit/>
          </a:bodyPr>
          <a:lstStyle/>
          <a:p>
            <a:r>
              <a:rPr lang="he-IL" b="1"/>
              <a:t>אהרון מסביר בזמן האוכל</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תמונה 1" descr="כורכוש 053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8435" name="TextBox 2"/>
          <p:cNvSpPr txBox="1">
            <a:spLocks noChangeArrowheads="1"/>
          </p:cNvSpPr>
          <p:nvPr/>
        </p:nvSpPr>
        <p:spPr bwMode="auto">
          <a:xfrm>
            <a:off x="0" y="0"/>
            <a:ext cx="9144000" cy="646113"/>
          </a:xfrm>
          <a:prstGeom prst="rect">
            <a:avLst/>
          </a:prstGeom>
          <a:noFill/>
          <a:ln w="9525">
            <a:noFill/>
            <a:miter lim="800000"/>
            <a:headEnd/>
            <a:tailEnd/>
          </a:ln>
        </p:spPr>
        <p:txBody>
          <a:bodyPr>
            <a:spAutoFit/>
          </a:bodyPr>
          <a:lstStyle/>
          <a:p>
            <a:r>
              <a:rPr lang="he-IL" b="1"/>
              <a:t>ח' חמד</a:t>
            </a:r>
          </a:p>
          <a:p>
            <a:r>
              <a:rPr lang="he-IL" b="1"/>
              <a:t>תושבי חמד לדורותיהם עסקו במקצוע המקובל ביותר באזורינו בעת העתיקה והוא כמובן החקלאות.</a:t>
            </a:r>
            <a:endParaRPr lang="en-US" b="1"/>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תמונה 1" descr="כורכוש 057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9459" name="TextBox 2"/>
          <p:cNvSpPr txBox="1">
            <a:spLocks noChangeArrowheads="1"/>
          </p:cNvSpPr>
          <p:nvPr/>
        </p:nvSpPr>
        <p:spPr bwMode="auto">
          <a:xfrm>
            <a:off x="3643313" y="5786438"/>
            <a:ext cx="4572000" cy="369887"/>
          </a:xfrm>
          <a:prstGeom prst="rect">
            <a:avLst/>
          </a:prstGeom>
          <a:solidFill>
            <a:srgbClr val="FFC000"/>
          </a:solidFill>
          <a:ln w="9525">
            <a:noFill/>
            <a:miter lim="800000"/>
            <a:headEnd/>
            <a:tailEnd/>
          </a:ln>
        </p:spPr>
        <p:txBody>
          <a:bodyPr>
            <a:spAutoFit/>
          </a:bodyPr>
          <a:lstStyle/>
          <a:p>
            <a:r>
              <a:rPr lang="he-IL" b="1"/>
              <a:t>בחורבה עצמה נמצאים שרידי מתקנים חקלאיים:</a:t>
            </a:r>
            <a:endParaRPr lang="he-IL"/>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תמונה 1" descr="כורכוש 055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תמונה 1" descr="כורכוש 002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5" name="TextBox 2"/>
          <p:cNvSpPr txBox="1">
            <a:spLocks noChangeArrowheads="1"/>
          </p:cNvSpPr>
          <p:nvPr/>
        </p:nvSpPr>
        <p:spPr bwMode="auto">
          <a:xfrm>
            <a:off x="0" y="6488113"/>
            <a:ext cx="3500438" cy="369887"/>
          </a:xfrm>
          <a:prstGeom prst="rect">
            <a:avLst/>
          </a:prstGeom>
          <a:solidFill>
            <a:schemeClr val="accent2"/>
          </a:solidFill>
          <a:ln w="9525">
            <a:noFill/>
            <a:miter lim="800000"/>
            <a:headEnd/>
            <a:tailEnd/>
          </a:ln>
        </p:spPr>
        <p:txBody>
          <a:bodyPr>
            <a:spAutoFit/>
          </a:bodyPr>
          <a:lstStyle/>
          <a:p>
            <a:r>
              <a:rPr lang="he-IL" b="1"/>
              <a:t>התארגנות ויציאה מאיזור התעשיה</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תמונה 1" descr="כורכוש 052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1507" name="TextBox 2"/>
          <p:cNvSpPr txBox="1">
            <a:spLocks noChangeArrowheads="1"/>
          </p:cNvSpPr>
          <p:nvPr/>
        </p:nvSpPr>
        <p:spPr bwMode="auto">
          <a:xfrm>
            <a:off x="2786063" y="5934075"/>
            <a:ext cx="6357937" cy="923925"/>
          </a:xfrm>
          <a:prstGeom prst="rect">
            <a:avLst/>
          </a:prstGeom>
          <a:solidFill>
            <a:srgbClr val="92D050">
              <a:alpha val="36078"/>
            </a:srgbClr>
          </a:solidFill>
          <a:ln w="9525">
            <a:noFill/>
            <a:miter lim="800000"/>
            <a:headEnd/>
            <a:tailEnd/>
          </a:ln>
        </p:spPr>
        <p:txBody>
          <a:bodyPr>
            <a:spAutoFit/>
          </a:bodyPr>
          <a:lstStyle/>
          <a:p>
            <a:r>
              <a:rPr lang="he-IL" b="1"/>
              <a:t>מדרום לבית החווה במרחק 20 מטר  מהבתים הקיצוניים מצויים יסודות בניין ששטחו 11 על 12 מ' בערך, בתוך הבניין  מוטלים עמודים אחדים מאבן גיר קשה. זו קפלה נוצרית מהמאה ה7 לספירה, </a:t>
            </a:r>
            <a:endParaRPr lang="he-IL"/>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תמונה 1" descr="כורכוש 063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2531" name="TextBox 2"/>
          <p:cNvSpPr txBox="1">
            <a:spLocks noChangeArrowheads="1"/>
          </p:cNvSpPr>
          <p:nvPr/>
        </p:nvSpPr>
        <p:spPr bwMode="auto">
          <a:xfrm>
            <a:off x="4929188" y="5929313"/>
            <a:ext cx="4214812" cy="369887"/>
          </a:xfrm>
          <a:prstGeom prst="rect">
            <a:avLst/>
          </a:prstGeom>
          <a:solidFill>
            <a:srgbClr val="FFC000"/>
          </a:solidFill>
          <a:ln w="9525">
            <a:noFill/>
            <a:miter lim="800000"/>
            <a:headEnd/>
            <a:tailEnd/>
          </a:ln>
        </p:spPr>
        <p:txBody>
          <a:bodyPr>
            <a:spAutoFit/>
          </a:bodyPr>
          <a:lstStyle/>
          <a:p>
            <a:r>
              <a:rPr lang="he-IL" b="1"/>
              <a:t>בית בד חצוב בסלע -ממערב לאתר</a:t>
            </a:r>
            <a:r>
              <a:rPr lang="he-IL"/>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תמונה 1" descr="כורכוש 066 (Medium).jpg"/>
          <p:cNvPicPr>
            <a:picLocks noGrp="1" noChangeAspect="1"/>
          </p:cNvPicPr>
          <p:nvPr isPhoto="1"/>
        </p:nvPicPr>
        <p:blipFill>
          <a:blip r:embed="rId2" cstate="print"/>
          <a:srcRect/>
          <a:stretch>
            <a:fillRect/>
          </a:stretch>
        </p:blipFill>
        <p:spPr bwMode="auto">
          <a:xfrm>
            <a:off x="0" y="0"/>
            <a:ext cx="5143500" cy="6858000"/>
          </a:xfrm>
          <a:prstGeom prst="rect">
            <a:avLst/>
          </a:prstGeom>
          <a:noFill/>
          <a:ln w="9525">
            <a:noFill/>
            <a:miter lim="800000"/>
            <a:headEnd/>
            <a:tailEnd/>
          </a:ln>
        </p:spPr>
      </p:pic>
      <p:pic>
        <p:nvPicPr>
          <p:cNvPr id="49154" name="תמונה 1" descr="כורכוש 067 (Medium).jpg"/>
          <p:cNvPicPr>
            <a:picLocks noGrp="1" noChangeAspect="1"/>
          </p:cNvPicPr>
          <p:nvPr isPhoto="1"/>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additive="base">
                                        <p:cTn id="7" dur="2000" fill="hold"/>
                                        <p:tgtEl>
                                          <p:spTgt spid="49154"/>
                                        </p:tgtEl>
                                        <p:attrNameLst>
                                          <p:attrName>ppt_x</p:attrName>
                                        </p:attrNameLst>
                                      </p:cBhvr>
                                      <p:tavLst>
                                        <p:tav tm="0">
                                          <p:val>
                                            <p:strVal val="0-#ppt_w/2"/>
                                          </p:val>
                                        </p:tav>
                                        <p:tav tm="100000">
                                          <p:val>
                                            <p:strVal val="#ppt_x"/>
                                          </p:val>
                                        </p:tav>
                                      </p:tavLst>
                                    </p:anim>
                                    <p:anim calcmode="lin" valueType="num">
                                      <p:cBhvr additive="base">
                                        <p:cTn id="8" dur="2000" fill="hold"/>
                                        <p:tgtEl>
                                          <p:spTgt spid="491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תמונה 1" descr="כורכוש 070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4579" name="TextBox 2"/>
          <p:cNvSpPr txBox="1">
            <a:spLocks noChangeArrowheads="1"/>
          </p:cNvSpPr>
          <p:nvPr/>
        </p:nvSpPr>
        <p:spPr bwMode="auto">
          <a:xfrm>
            <a:off x="2857500" y="5214938"/>
            <a:ext cx="2786063" cy="369887"/>
          </a:xfrm>
          <a:prstGeom prst="rect">
            <a:avLst/>
          </a:prstGeom>
          <a:solidFill>
            <a:srgbClr val="00B0F0"/>
          </a:solidFill>
          <a:ln w="9525">
            <a:noFill/>
            <a:miter lim="800000"/>
            <a:headEnd/>
            <a:tailEnd/>
          </a:ln>
        </p:spPr>
        <p:txBody>
          <a:bodyPr>
            <a:spAutoFit/>
          </a:bodyPr>
          <a:lstStyle/>
          <a:p>
            <a:r>
              <a:rPr lang="he-IL" b="1"/>
              <a:t>ירדנו מערבה לואדי סוסיה</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תמונה 1" descr="כורכוש 073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5603" name="TextBox 2"/>
          <p:cNvSpPr txBox="1">
            <a:spLocks noChangeArrowheads="1"/>
          </p:cNvSpPr>
          <p:nvPr/>
        </p:nvSpPr>
        <p:spPr bwMode="auto">
          <a:xfrm>
            <a:off x="2428875" y="214313"/>
            <a:ext cx="2428875" cy="369887"/>
          </a:xfrm>
          <a:prstGeom prst="rect">
            <a:avLst/>
          </a:prstGeom>
          <a:noFill/>
          <a:ln w="9525">
            <a:noFill/>
            <a:miter lim="800000"/>
            <a:headEnd/>
            <a:tailEnd/>
          </a:ln>
        </p:spPr>
        <p:txBody>
          <a:bodyPr>
            <a:spAutoFit/>
          </a:bodyPr>
          <a:lstStyle/>
          <a:p>
            <a:r>
              <a:rPr lang="he-IL"/>
              <a:t>הסבר קצר וממשיכים</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תמונה 1" descr="כורכוש 074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תמונה 1" descr="כורכוש 079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תמונה 1" descr="כורכוש 080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8675" name="TextBox 2"/>
          <p:cNvSpPr txBox="1">
            <a:spLocks noChangeArrowheads="1"/>
          </p:cNvSpPr>
          <p:nvPr/>
        </p:nvSpPr>
        <p:spPr bwMode="auto">
          <a:xfrm>
            <a:off x="3286125" y="1714500"/>
            <a:ext cx="2428875" cy="369888"/>
          </a:xfrm>
          <a:prstGeom prst="rect">
            <a:avLst/>
          </a:prstGeom>
          <a:noFill/>
          <a:ln w="9525">
            <a:noFill/>
            <a:miter lim="800000"/>
            <a:headEnd/>
            <a:tailEnd/>
          </a:ln>
        </p:spPr>
        <p:txBody>
          <a:bodyPr>
            <a:spAutoFit/>
          </a:bodyPr>
          <a:lstStyle/>
          <a:p>
            <a:r>
              <a:rPr lang="he-IL" b="1"/>
              <a:t>טיפוס קל לחורבת סוסיה</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תמונה 1" descr="כורכוש 081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 name="תמונה 1" descr="כורכוש 085 (Medium).jpg"/>
          <p:cNvPicPr>
            <a:picLocks noGrp="1" noChangeAspect="1"/>
          </p:cNvPicPr>
          <p:nvPr isPhoto="1"/>
        </p:nvPicPr>
        <p:blipFill>
          <a:blip r:embed="rId3" cstate="print"/>
          <a:srcRect/>
          <a:stretch>
            <a:fillRect/>
          </a:stretch>
        </p:blipFill>
        <p:spPr bwMode="auto">
          <a:xfrm>
            <a:off x="0" y="500063"/>
            <a:ext cx="8477250" cy="63579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תמונה 1" descr="כורכוש 087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23" name="TextBox 2"/>
          <p:cNvSpPr txBox="1">
            <a:spLocks noChangeArrowheads="1"/>
          </p:cNvSpPr>
          <p:nvPr/>
        </p:nvSpPr>
        <p:spPr bwMode="auto">
          <a:xfrm>
            <a:off x="7072313" y="2500313"/>
            <a:ext cx="1071562" cy="338137"/>
          </a:xfrm>
          <a:prstGeom prst="rect">
            <a:avLst/>
          </a:prstGeom>
          <a:noFill/>
          <a:ln w="9525">
            <a:noFill/>
            <a:miter lim="800000"/>
            <a:headEnd/>
            <a:tailEnd/>
          </a:ln>
        </p:spPr>
        <p:txBody>
          <a:bodyPr>
            <a:spAutoFit/>
          </a:bodyPr>
          <a:lstStyle/>
          <a:p>
            <a:r>
              <a:rPr lang="he-IL" sz="1600" b="1"/>
              <a:t>ברוכין</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תמונה 1" descr="כורכוש 004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099" name="TextBox 2"/>
          <p:cNvSpPr txBox="1">
            <a:spLocks noChangeArrowheads="1"/>
          </p:cNvSpPr>
          <p:nvPr/>
        </p:nvSpPr>
        <p:spPr bwMode="auto">
          <a:xfrm>
            <a:off x="2000250" y="2928938"/>
            <a:ext cx="1500188" cy="338137"/>
          </a:xfrm>
          <a:prstGeom prst="rect">
            <a:avLst/>
          </a:prstGeom>
          <a:noFill/>
          <a:ln w="9525">
            <a:noFill/>
            <a:miter lim="800000"/>
            <a:headEnd/>
            <a:tailEnd/>
          </a:ln>
        </p:spPr>
        <p:txBody>
          <a:bodyPr>
            <a:spAutoFit/>
          </a:bodyPr>
          <a:lstStyle/>
          <a:p>
            <a:r>
              <a:rPr lang="he-IL" sz="1600" b="1"/>
              <a:t>חרבת כורכוש</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תמונה 1" descr="כורכוש 090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תמונה 1" descr="כורכוש 091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2771" name="TextBox 2"/>
          <p:cNvSpPr txBox="1">
            <a:spLocks noChangeArrowheads="1"/>
          </p:cNvSpPr>
          <p:nvPr/>
        </p:nvSpPr>
        <p:spPr bwMode="auto">
          <a:xfrm>
            <a:off x="6786563" y="0"/>
            <a:ext cx="2357437" cy="369888"/>
          </a:xfrm>
          <a:prstGeom prst="rect">
            <a:avLst/>
          </a:prstGeom>
          <a:solidFill>
            <a:srgbClr val="92D050"/>
          </a:solidFill>
          <a:ln w="9525">
            <a:noFill/>
            <a:miter lim="800000"/>
            <a:headEnd/>
            <a:tailEnd/>
          </a:ln>
        </p:spPr>
        <p:txBody>
          <a:bodyPr>
            <a:spAutoFit/>
          </a:bodyPr>
          <a:lstStyle/>
          <a:p>
            <a:r>
              <a:rPr lang="he-IL" b="1"/>
              <a:t>הסבר בצל עצי הזית</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תמונה 1" descr="כורכוש 095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3795" name="TextBox 2"/>
          <p:cNvSpPr txBox="1">
            <a:spLocks noChangeArrowheads="1"/>
          </p:cNvSpPr>
          <p:nvPr/>
        </p:nvSpPr>
        <p:spPr bwMode="auto">
          <a:xfrm>
            <a:off x="0" y="0"/>
            <a:ext cx="2357438" cy="369888"/>
          </a:xfrm>
          <a:prstGeom prst="rect">
            <a:avLst/>
          </a:prstGeom>
          <a:noFill/>
          <a:ln w="9525">
            <a:noFill/>
            <a:miter lim="800000"/>
            <a:headEnd/>
            <a:tailEnd/>
          </a:ln>
        </p:spPr>
        <p:txBody>
          <a:bodyPr>
            <a:spAutoFit/>
          </a:bodyPr>
          <a:lstStyle/>
          <a:p>
            <a:r>
              <a:rPr lang="he-IL" b="1"/>
              <a:t>חוזרים לואדי</a:t>
            </a:r>
          </a:p>
        </p:txBody>
      </p:sp>
      <p:pic>
        <p:nvPicPr>
          <p:cNvPr id="4" name="תמונה 1" descr="כורכוש 097 (Medium).jpg"/>
          <p:cNvPicPr>
            <a:picLocks noGrp="1" noChangeAspect="1"/>
          </p:cNvPicPr>
          <p:nvPr isPhoto="1"/>
        </p:nvPicPr>
        <p:blipFill>
          <a:blip r:embed="rId3" cstate="print"/>
          <a:srcRect/>
          <a:stretch>
            <a:fillRect/>
          </a:stretch>
        </p:blipFill>
        <p:spPr bwMode="auto">
          <a:xfrm>
            <a:off x="0" y="500063"/>
            <a:ext cx="8477250" cy="63579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תמונה 1" descr="כורכוש 099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תמונה 1" descr="כורכוש 100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5843" name="TextBox 2"/>
          <p:cNvSpPr txBox="1">
            <a:spLocks noChangeArrowheads="1"/>
          </p:cNvSpPr>
          <p:nvPr/>
        </p:nvSpPr>
        <p:spPr bwMode="auto">
          <a:xfrm>
            <a:off x="6215063" y="0"/>
            <a:ext cx="2928937" cy="369888"/>
          </a:xfrm>
          <a:prstGeom prst="rect">
            <a:avLst/>
          </a:prstGeom>
          <a:noFill/>
          <a:ln w="9525">
            <a:noFill/>
            <a:miter lim="800000"/>
            <a:headEnd/>
            <a:tailEnd/>
          </a:ln>
        </p:spPr>
        <p:txBody>
          <a:bodyPr>
            <a:spAutoFit/>
          </a:bodyPr>
          <a:lstStyle/>
          <a:p>
            <a:r>
              <a:rPr lang="he-IL" b="1"/>
              <a:t>ומטפסים לח'רבת ערערה</a:t>
            </a:r>
          </a:p>
        </p:txBody>
      </p:sp>
      <p:pic>
        <p:nvPicPr>
          <p:cNvPr id="4" name="תמונה 1" descr="כורכוש 102 (Medium).jpg"/>
          <p:cNvPicPr>
            <a:picLocks noGrp="1" noChangeAspect="1"/>
          </p:cNvPicPr>
          <p:nvPr isPhoto="1"/>
        </p:nvPicPr>
        <p:blipFill>
          <a:blip r:embed="rId3" cstate="print"/>
          <a:srcRect b="7088"/>
          <a:stretch>
            <a:fillRect/>
          </a:stretch>
        </p:blipFill>
        <p:spPr bwMode="auto">
          <a:xfrm>
            <a:off x="0" y="485775"/>
            <a:ext cx="9144000" cy="6372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תמונה 1" descr="כורכוש 103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תמונה 1" descr="כורכוש 109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7891" name="TextBox 2"/>
          <p:cNvSpPr txBox="1">
            <a:spLocks noChangeArrowheads="1"/>
          </p:cNvSpPr>
          <p:nvPr/>
        </p:nvSpPr>
        <p:spPr bwMode="auto">
          <a:xfrm>
            <a:off x="0" y="6488113"/>
            <a:ext cx="4214813" cy="369887"/>
          </a:xfrm>
          <a:prstGeom prst="rect">
            <a:avLst/>
          </a:prstGeom>
          <a:solidFill>
            <a:srgbClr val="FF0000"/>
          </a:solidFill>
          <a:ln w="9525">
            <a:noFill/>
            <a:miter lim="800000"/>
            <a:headEnd/>
            <a:tailEnd/>
          </a:ln>
        </p:spPr>
        <p:txBody>
          <a:bodyPr>
            <a:spAutoFit/>
          </a:bodyPr>
          <a:lstStyle/>
          <a:p>
            <a:r>
              <a:rPr lang="he-IL" b="1"/>
              <a:t>לפתע אנו דורכים על אבני בזלת!</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תמונה 1" descr="כורכוש 110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תמונה 1" descr="כורכוש 108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9939" name="TextBox 2"/>
          <p:cNvSpPr txBox="1">
            <a:spLocks noChangeArrowheads="1"/>
          </p:cNvSpPr>
          <p:nvPr/>
        </p:nvSpPr>
        <p:spPr bwMode="auto">
          <a:xfrm>
            <a:off x="1428750" y="3500438"/>
            <a:ext cx="3286125" cy="369887"/>
          </a:xfrm>
          <a:prstGeom prst="rect">
            <a:avLst/>
          </a:prstGeom>
          <a:solidFill>
            <a:srgbClr val="FF0000"/>
          </a:solidFill>
          <a:ln w="9525">
            <a:noFill/>
            <a:miter lim="800000"/>
            <a:headEnd/>
            <a:tailEnd/>
          </a:ln>
        </p:spPr>
        <p:txBody>
          <a:bodyPr>
            <a:spAutoFit/>
          </a:bodyPr>
          <a:lstStyle/>
          <a:p>
            <a:r>
              <a:rPr lang="he-IL" b="1"/>
              <a:t>הקיר בנוי מבזלת וגיר יחד!</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תמונה 1" descr="כורכוש 111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תמונה 1" descr="כורכוש 011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תמונה 1" descr="כורכוש 112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1987" name="TextBox 2"/>
          <p:cNvSpPr txBox="1">
            <a:spLocks noChangeArrowheads="1"/>
          </p:cNvSpPr>
          <p:nvPr/>
        </p:nvSpPr>
        <p:spPr bwMode="auto">
          <a:xfrm>
            <a:off x="0" y="0"/>
            <a:ext cx="4286250" cy="369888"/>
          </a:xfrm>
          <a:prstGeom prst="rect">
            <a:avLst/>
          </a:prstGeom>
          <a:solidFill>
            <a:schemeClr val="bg1"/>
          </a:solidFill>
          <a:ln w="9525">
            <a:noFill/>
            <a:miter lim="800000"/>
            <a:headEnd/>
            <a:tailEnd/>
          </a:ln>
        </p:spPr>
        <p:txBody>
          <a:bodyPr>
            <a:spAutoFit/>
          </a:bodyPr>
          <a:lstStyle/>
          <a:p>
            <a:r>
              <a:rPr lang="he-IL" b="1"/>
              <a:t>הפסגה והחורבה-סלע גיר,אין בזלת</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תמונה 1" descr="כורכוש 117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3011" name="TextBox 2"/>
          <p:cNvSpPr txBox="1">
            <a:spLocks noChangeArrowheads="1"/>
          </p:cNvSpPr>
          <p:nvPr/>
        </p:nvSpPr>
        <p:spPr bwMode="auto">
          <a:xfrm>
            <a:off x="3786188" y="4143375"/>
            <a:ext cx="1285875" cy="369888"/>
          </a:xfrm>
          <a:prstGeom prst="rect">
            <a:avLst/>
          </a:prstGeom>
          <a:solidFill>
            <a:srgbClr val="FF00FF"/>
          </a:solidFill>
          <a:ln w="9525">
            <a:noFill/>
            <a:miter lim="800000"/>
            <a:headEnd/>
            <a:tailEnd/>
          </a:ln>
        </p:spPr>
        <p:txBody>
          <a:bodyPr>
            <a:spAutoFit/>
          </a:bodyPr>
          <a:lstStyle/>
          <a:p>
            <a:r>
              <a:rPr lang="he-IL" b="1"/>
              <a:t>סף השער</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תמונה 1" descr="כורכוש 119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4035" name="TextBox 2"/>
          <p:cNvSpPr txBox="1">
            <a:spLocks noChangeArrowheads="1"/>
          </p:cNvSpPr>
          <p:nvPr/>
        </p:nvSpPr>
        <p:spPr bwMode="auto">
          <a:xfrm>
            <a:off x="3500438" y="1928813"/>
            <a:ext cx="1214437" cy="338137"/>
          </a:xfrm>
          <a:prstGeom prst="rect">
            <a:avLst/>
          </a:prstGeom>
          <a:noFill/>
          <a:ln w="9525">
            <a:noFill/>
            <a:miter lim="800000"/>
            <a:headEnd/>
            <a:tailEnd/>
          </a:ln>
        </p:spPr>
        <p:txBody>
          <a:bodyPr>
            <a:spAutoFit/>
          </a:bodyPr>
          <a:lstStyle/>
          <a:p>
            <a:r>
              <a:rPr lang="he-IL" sz="1600" b="1"/>
              <a:t>עלי זהב</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תמונה 1" descr="כורכוש 125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5072063" y="0"/>
            <a:ext cx="4071937" cy="646113"/>
          </a:xfrm>
          <a:prstGeom prst="rect">
            <a:avLst/>
          </a:prstGeom>
          <a:solidFill>
            <a:schemeClr val="tx2">
              <a:lumMod val="40000"/>
              <a:lumOff val="60000"/>
            </a:schemeClr>
          </a:solidFill>
        </p:spPr>
        <p:txBody>
          <a:bodyPr rtlCol="1">
            <a:spAutoFit/>
          </a:bodyPr>
          <a:lstStyle/>
          <a:p>
            <a:pPr>
              <a:defRPr/>
            </a:pPr>
            <a:r>
              <a:rPr lang="he-IL" dirty="0" err="1"/>
              <a:t>מקוה</a:t>
            </a:r>
            <a:r>
              <a:rPr lang="he-IL" dirty="0"/>
              <a:t>-</a:t>
            </a:r>
          </a:p>
          <a:p>
            <a:pPr>
              <a:defRPr/>
            </a:pPr>
            <a:r>
              <a:rPr lang="he-IL" dirty="0"/>
              <a:t>עם פתח לכניסה(טמאים)ויציאה(טהורים)</a:t>
            </a:r>
          </a:p>
        </p:txBody>
      </p:sp>
      <p:pic>
        <p:nvPicPr>
          <p:cNvPr id="4" name="תמונה 1" descr="כורכוש 126 (Medium).jpg"/>
          <p:cNvPicPr>
            <a:picLocks noGrp="1" noChangeAspect="1"/>
          </p:cNvPicPr>
          <p:nvPr isPhoto="1"/>
        </p:nvPicPr>
        <p:blipFill>
          <a:blip r:embed="rId3" cstate="print"/>
          <a:srcRect/>
          <a:stretch>
            <a:fillRect/>
          </a:stretch>
        </p:blipFill>
        <p:spPr bwMode="auto">
          <a:xfrm>
            <a:off x="0" y="0"/>
            <a:ext cx="51435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תמונה 1" descr="כורכוש 134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6083" name="TextBox 2"/>
          <p:cNvSpPr txBox="1">
            <a:spLocks noChangeArrowheads="1"/>
          </p:cNvSpPr>
          <p:nvPr/>
        </p:nvSpPr>
        <p:spPr bwMode="auto">
          <a:xfrm>
            <a:off x="3643313" y="285750"/>
            <a:ext cx="3571875" cy="646113"/>
          </a:xfrm>
          <a:prstGeom prst="rect">
            <a:avLst/>
          </a:prstGeom>
          <a:noFill/>
          <a:ln w="9525">
            <a:noFill/>
            <a:miter lim="800000"/>
            <a:headEnd/>
            <a:tailEnd/>
          </a:ln>
        </p:spPr>
        <p:txBody>
          <a:bodyPr>
            <a:spAutoFit/>
          </a:bodyPr>
          <a:lstStyle/>
          <a:p>
            <a:r>
              <a:rPr lang="he-IL" b="1"/>
              <a:t>הסבר מקצועי  של מוטי רובינשטיין </a:t>
            </a:r>
          </a:p>
          <a:p>
            <a:r>
              <a:rPr lang="he-IL" b="1"/>
              <a:t>על התפרצות הבזלת</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תמונה 1" descr="כורכוש 136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7107" name="TextBox 2"/>
          <p:cNvSpPr txBox="1">
            <a:spLocks noChangeArrowheads="1"/>
          </p:cNvSpPr>
          <p:nvPr/>
        </p:nvSpPr>
        <p:spPr bwMode="auto">
          <a:xfrm>
            <a:off x="0" y="0"/>
            <a:ext cx="9144000" cy="2308225"/>
          </a:xfrm>
          <a:prstGeom prst="rect">
            <a:avLst/>
          </a:prstGeom>
          <a:noFill/>
          <a:ln w="9525">
            <a:noFill/>
            <a:miter lim="800000"/>
            <a:headEnd/>
            <a:tailEnd/>
          </a:ln>
        </p:spPr>
        <p:txBody>
          <a:bodyPr>
            <a:spAutoFit/>
          </a:bodyPr>
          <a:lstStyle/>
          <a:p>
            <a:r>
              <a:rPr lang="he-IL" b="1">
                <a:solidFill>
                  <a:srgbClr val="FF0000"/>
                </a:solidFill>
              </a:rPr>
              <a:t>"ויִּקְבְּרוּ אוֹתוֹ בִּגְבוּל נַחֲלָתוֹ בְּתִמְנַת חֶרֶס בְּהַר אֶפְרָיִם מִצְּפוֹן לְהַר גָּעַשׁ" (שופ' ב, ט).</a:t>
            </a:r>
          </a:p>
          <a:p>
            <a:r>
              <a:rPr lang="he-IL" b="1">
                <a:solidFill>
                  <a:srgbClr val="FFFF00"/>
                </a:solidFill>
              </a:rPr>
              <a:t>על פי התיאור המקראי יהושע בן נון נקבר בתמנת סרח אשר צריכה להימצא בגבולה של נחלת אפרים, ככל הנראה מדובר בגבול הצפוני לאור שיקולים אסטרטגיים-מדיניים. מקום הקבורה היה ככל הנראה מצפון לאחת הגבעות השייכות למרחב העיר או המחוז געש אשר השתרע באזור הצפוני של נחלת אפרים בסמוך לתמנת סרח, עיר או מחוז זה קרויים על שם מחשופי הבזלת שמצויים בו, סלע זה הינו תוצר של פעילות געשית – תופעה שהייתה מוכרת בתקופת המקרא והתיאור המקראי:</a:t>
            </a:r>
            <a:endParaRPr lang="en-US" b="1">
              <a:solidFill>
                <a:srgbClr val="FFFF00"/>
              </a:solidFill>
            </a:endParaRPr>
          </a:p>
          <a:p>
            <a:r>
              <a:rPr lang="he-IL" b="1">
                <a:solidFill>
                  <a:srgbClr val="FFFF00"/>
                </a:solidFill>
              </a:rPr>
              <a:t>במקרה זה מחשופי הבזלת בח'רבת ערארה (מתוך מאמר של דביר רביב)</a:t>
            </a:r>
            <a:endParaRPr lang="en-US" b="1">
              <a:solidFill>
                <a:srgbClr val="FFFF00"/>
              </a:solidFill>
            </a:endParaRPr>
          </a:p>
          <a:p>
            <a:endParaRPr lang="he-IL" b="1">
              <a:solidFill>
                <a:srgbClr val="FFFF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תמונה 1" descr="כורכוש 130 (Medium).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8131" name="TextBox 2"/>
          <p:cNvSpPr txBox="1">
            <a:spLocks noChangeArrowheads="1"/>
          </p:cNvSpPr>
          <p:nvPr/>
        </p:nvSpPr>
        <p:spPr bwMode="auto">
          <a:xfrm>
            <a:off x="0" y="0"/>
            <a:ext cx="9144000" cy="2032000"/>
          </a:xfrm>
          <a:prstGeom prst="rect">
            <a:avLst/>
          </a:prstGeom>
          <a:noFill/>
          <a:ln w="9525">
            <a:noFill/>
            <a:miter lim="800000"/>
            <a:headEnd/>
            <a:tailEnd/>
          </a:ln>
        </p:spPr>
        <p:txBody>
          <a:bodyPr>
            <a:spAutoFit/>
          </a:bodyPr>
          <a:lstStyle/>
          <a:p>
            <a:r>
              <a:rPr lang="he-IL" b="1">
                <a:solidFill>
                  <a:srgbClr val="FFFF00"/>
                </a:solidFill>
              </a:rPr>
              <a:t>ח'רבת ערארה נמצאת על הר בגובה 377 מ'. בצלע ההר נחשפים סלעים געשיים. החשיפה היא בצורת שפך ואפשר לזהות את ההר כ"הר געש".</a:t>
            </a:r>
          </a:p>
          <a:p>
            <a:r>
              <a:rPr lang="he-IL" b="1">
                <a:solidFill>
                  <a:srgbClr val="FFFF00"/>
                </a:solidFill>
              </a:rPr>
              <a:t>מצפון להר מתנשא מצוק משונן ובראשו מבנה ריבועי קטן. זהו שיח' עבדאללה, שם התואם את כינויו של יהושע - "עבד ה'", כאמור בספר יהושע: "וַיְהִי, אַחֲרֵי הַדְּבָרִים הָאֵלֶּה, וַיָּמָת יְהוֹשֻׁעַ בִּן-נוּן, עֶבֶד יְהוָה--בֶּן-מֵאָה וָעֶשֶׂר שָׁנִים.." (יהושע כ"ד, כ"ט)</a:t>
            </a:r>
          </a:p>
          <a:p>
            <a:r>
              <a:rPr lang="he-IL" b="1">
                <a:solidFill>
                  <a:srgbClr val="FFFF00"/>
                </a:solidFill>
              </a:rPr>
              <a:t>קברו של יהושע בן נון אכן מצפון להר געש. ניתן להניח כי המבנה על צוק בין הר הגעש לבין קברו, הנמצא בדרך מיפו לשכם, קבל את שמו מיהושע בן נון.</a:t>
            </a:r>
            <a:endParaRPr lang="he-IL">
              <a:solidFill>
                <a:srgbClr val="FFFF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תמונה 1" descr="כורכוש 138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9155" name="TextBox 2"/>
          <p:cNvSpPr txBox="1">
            <a:spLocks noChangeArrowheads="1"/>
          </p:cNvSpPr>
          <p:nvPr/>
        </p:nvSpPr>
        <p:spPr bwMode="auto">
          <a:xfrm>
            <a:off x="928688" y="357188"/>
            <a:ext cx="5929312" cy="369887"/>
          </a:xfrm>
          <a:prstGeom prst="rect">
            <a:avLst/>
          </a:prstGeom>
          <a:noFill/>
          <a:ln w="9525">
            <a:noFill/>
            <a:miter lim="800000"/>
            <a:headEnd/>
            <a:tailEnd/>
          </a:ln>
        </p:spPr>
        <p:txBody>
          <a:bodyPr>
            <a:spAutoFit/>
          </a:bodyPr>
          <a:lstStyle/>
          <a:p>
            <a:r>
              <a:rPr lang="he-IL" b="1">
                <a:solidFill>
                  <a:srgbClr val="FFFF00"/>
                </a:solidFill>
              </a:rPr>
              <a:t>יורדים דרומה  חזרה לואדי סוסיה.ממנו נטפס לעלי זהב</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תמונה 1" descr="כורכוש 145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0179" name="תמונה 1" descr="כורכוש 147 (Medium).jpg"/>
          <p:cNvPicPr>
            <a:picLocks noGrp="1" noChangeAspect="1"/>
          </p:cNvPicPr>
          <p:nvPr isPhoto="1"/>
        </p:nvPicPr>
        <p:blipFill>
          <a:blip r:embed="rId3" cstate="print"/>
          <a:srcRect b="7088"/>
          <a:stretch>
            <a:fillRect/>
          </a:stretch>
        </p:blipFill>
        <p:spPr bwMode="auto">
          <a:xfrm>
            <a:off x="0" y="0"/>
            <a:ext cx="9144000" cy="6372225"/>
          </a:xfrm>
          <a:prstGeom prst="rect">
            <a:avLst/>
          </a:prstGeom>
          <a:noFill/>
          <a:ln w="9525">
            <a:noFill/>
            <a:miter lim="800000"/>
            <a:headEnd/>
            <a:tailEnd/>
          </a:ln>
        </p:spPr>
      </p:pic>
      <p:pic>
        <p:nvPicPr>
          <p:cNvPr id="5" name="תמונה 1" descr="כורכוש 148 (Medium).jpg"/>
          <p:cNvPicPr>
            <a:picLocks noGrp="1" noChangeAspect="1"/>
          </p:cNvPicPr>
          <p:nvPr isPhoto="1"/>
        </p:nvPicPr>
        <p:blipFill>
          <a:blip r:embed="rId4" cstate="print"/>
          <a:srcRect b="7088"/>
          <a:stretch>
            <a:fillRect/>
          </a:stretch>
        </p:blipFill>
        <p:spPr bwMode="auto">
          <a:xfrm>
            <a:off x="0" y="485775"/>
            <a:ext cx="9144000" cy="6372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תמונה 1" descr="כורכוש 149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1203" name="TextBox 2"/>
          <p:cNvSpPr txBox="1">
            <a:spLocks noChangeArrowheads="1"/>
          </p:cNvSpPr>
          <p:nvPr/>
        </p:nvSpPr>
        <p:spPr bwMode="auto">
          <a:xfrm>
            <a:off x="3214688" y="0"/>
            <a:ext cx="3643312" cy="369888"/>
          </a:xfrm>
          <a:prstGeom prst="rect">
            <a:avLst/>
          </a:prstGeom>
          <a:noFill/>
          <a:ln w="9525">
            <a:noFill/>
            <a:miter lim="800000"/>
            <a:headEnd/>
            <a:tailEnd/>
          </a:ln>
        </p:spPr>
        <p:txBody>
          <a:bodyPr>
            <a:spAutoFit/>
          </a:bodyPr>
          <a:lstStyle/>
          <a:p>
            <a:r>
              <a:rPr lang="he-IL" b="1"/>
              <a:t>קפצנו מעל השער הנעול והגענו</a:t>
            </a:r>
          </a:p>
        </p:txBody>
      </p:sp>
      <p:pic>
        <p:nvPicPr>
          <p:cNvPr id="5" name="תמונה 1" descr="כורכוש 150 (Medium).jpg"/>
          <p:cNvPicPr>
            <a:picLocks noGrp="1" noChangeAspect="1"/>
          </p:cNvPicPr>
          <p:nvPr isPhoto="1"/>
        </p:nvPicPr>
        <p:blipFill>
          <a:blip r:embed="rId3" cstate="print"/>
          <a:srcRect b="7088"/>
          <a:stretch>
            <a:fillRect/>
          </a:stretch>
        </p:blipFill>
        <p:spPr bwMode="auto">
          <a:xfrm>
            <a:off x="0" y="485775"/>
            <a:ext cx="9144000" cy="6372225"/>
          </a:xfrm>
          <a:prstGeom prst="rect">
            <a:avLst/>
          </a:prstGeom>
          <a:noFill/>
          <a:ln w="9525">
            <a:noFill/>
            <a:miter lim="800000"/>
            <a:headEnd/>
            <a:tailEnd/>
          </a:ln>
        </p:spPr>
      </p:pic>
      <p:sp>
        <p:nvSpPr>
          <p:cNvPr id="6" name="TextBox 5"/>
          <p:cNvSpPr txBox="1">
            <a:spLocks noChangeArrowheads="1"/>
          </p:cNvSpPr>
          <p:nvPr/>
        </p:nvSpPr>
        <p:spPr bwMode="auto">
          <a:xfrm>
            <a:off x="3071813" y="2428875"/>
            <a:ext cx="5786437" cy="646113"/>
          </a:xfrm>
          <a:prstGeom prst="rect">
            <a:avLst/>
          </a:prstGeom>
          <a:solidFill>
            <a:srgbClr val="FF00FF"/>
          </a:solidFill>
          <a:ln w="9525">
            <a:noFill/>
            <a:miter lim="800000"/>
            <a:headEnd/>
            <a:tailEnd/>
          </a:ln>
        </p:spPr>
        <p:txBody>
          <a:bodyPr>
            <a:spAutoFit/>
          </a:bodyPr>
          <a:lstStyle/>
          <a:p>
            <a:r>
              <a:rPr lang="he-IL">
                <a:latin typeface="Guttman Yad-Brush" pitchFamily="2" charset="-79"/>
                <a:cs typeface="Guttman Yad-Brush" pitchFamily="2" charset="-79"/>
              </a:rPr>
              <a:t>תודה למדרשת הרי גופנא על ארגון הטיול היפה</a:t>
            </a:r>
          </a:p>
          <a:p>
            <a:r>
              <a:rPr lang="he-IL">
                <a:latin typeface="Guttman Yad-Brush" pitchFamily="2" charset="-79"/>
                <a:cs typeface="Guttman Yad-Brush" pitchFamily="2" charset="-79"/>
              </a:rPr>
              <a:t> ולאהרון טבגר על ההדרכה המחכימה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800" decel="100000"/>
                                        <p:tgtEl>
                                          <p:spTgt spid="6"/>
                                        </p:tgtEl>
                                      </p:cBhvr>
                                    </p:animEffect>
                                    <p:anim calcmode="lin" valueType="num">
                                      <p:cBhvr>
                                        <p:cTn id="16" dur="800" decel="100000" fill="hold"/>
                                        <p:tgtEl>
                                          <p:spTgt spid="6"/>
                                        </p:tgtEl>
                                        <p:attrNameLst>
                                          <p:attrName>style.rotation</p:attrName>
                                        </p:attrNameLst>
                                      </p:cBhvr>
                                      <p:tavLst>
                                        <p:tav tm="0">
                                          <p:val>
                                            <p:fltVal val="-90"/>
                                          </p:val>
                                        </p:tav>
                                        <p:tav tm="100000">
                                          <p:val>
                                            <p:fltVal val="0"/>
                                          </p:val>
                                        </p:tav>
                                      </p:tavLst>
                                    </p:anim>
                                    <p:anim calcmode="lin" valueType="num">
                                      <p:cBhvr>
                                        <p:cTn id="17" dur="800" decel="100000" fill="hold"/>
                                        <p:tgtEl>
                                          <p:spTgt spid="6"/>
                                        </p:tgtEl>
                                        <p:attrNameLst>
                                          <p:attrName>ppt_x</p:attrName>
                                        </p:attrNameLst>
                                      </p:cBhvr>
                                      <p:tavLst>
                                        <p:tav tm="0">
                                          <p:val>
                                            <p:strVal val="#ppt_x+0.4"/>
                                          </p:val>
                                        </p:tav>
                                        <p:tav tm="100000">
                                          <p:val>
                                            <p:strVal val="#ppt_x-0.05"/>
                                          </p:val>
                                        </p:tav>
                                      </p:tavLst>
                                    </p:anim>
                                    <p:anim calcmode="lin" valueType="num">
                                      <p:cBhvr>
                                        <p:cTn id="18" dur="800" decel="100000" fill="hold"/>
                                        <p:tgtEl>
                                          <p:spTgt spid="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תמונה 1" descr="כורכוש 012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147" name="TextBox 2"/>
          <p:cNvSpPr txBox="1">
            <a:spLocks noChangeArrowheads="1"/>
          </p:cNvSpPr>
          <p:nvPr/>
        </p:nvSpPr>
        <p:spPr bwMode="auto">
          <a:xfrm>
            <a:off x="0" y="0"/>
            <a:ext cx="9144000" cy="3140075"/>
          </a:xfrm>
          <a:prstGeom prst="rect">
            <a:avLst/>
          </a:prstGeom>
          <a:noFill/>
          <a:ln w="9525">
            <a:noFill/>
            <a:miter lim="800000"/>
            <a:headEnd/>
            <a:tailEnd/>
          </a:ln>
        </p:spPr>
        <p:txBody>
          <a:bodyPr>
            <a:spAutoFit/>
          </a:bodyPr>
          <a:lstStyle/>
          <a:p>
            <a:r>
              <a:rPr lang="he-IL"/>
              <a:t>אזור מערות הקבורה ממוקם בתוך אזור מחצבות האבן ממנו הוצאו ונלקחו האבנים לבניית היישוב שבראש הגבעה. באתר נמצאים קברים רבים, רובם עם חדר מבוא בעל קמרון דמוי חבית, פתח קטן וכוכי קבורה. סוג נוסף של קברים הפזורים בשטח הם קברי שוקת/ סרקופגים המחוברים לסלע בתחתיתם,צורת קבורה נפוצה בתקופה הביזנטית. מסביב לחצר הקבורה המרכזית חצובים 6 קברי כוכים. הקבר המרכזי נחצב במרכז החצר. בחזיתו שתי אמנות צדדיות מעוצבות בתבליט ושני עמודים אשר חסרים כיום אך עדיין ניתן לראות את בסיסם וחלק מהכותרות. מעל לשורת העמודים עוצב אפריז מעוטר בוורדות ודיסקים. לדעת יצחק מגן קבר זה נחצב בימי הבית השני שכן הוא מזכיר בעיצובו קברים דומים מירושלים המתוארכים לתקופה זו. סביר להניח כי הנקברים במערה זו היו ממעמד חברתי גבוה שכן מימון מפעל חציבה וגילוף ברמה שכזו דורש משאבים רבים </a:t>
            </a:r>
            <a:r>
              <a:rPr lang="he-IL" b="1"/>
              <a:t/>
            </a:r>
            <a:br>
              <a:rPr lang="he-IL" b="1"/>
            </a:br>
            <a:r>
              <a:rPr lang="he-IL" b="1"/>
              <a:t/>
            </a:r>
            <a:br>
              <a:rPr lang="he-IL" b="1"/>
            </a:br>
            <a:endParaRPr lang="he-IL"/>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תמונה 1" descr="כורכוש 018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תמונה 1" descr="כורכוש 026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 name="תמונה 1" descr="כורכוש 019 (Medium).jpg"/>
          <p:cNvPicPr>
            <a:picLocks noGrp="1" noChangeAspect="1"/>
          </p:cNvPicPr>
          <p:nvPr isPhoto="1"/>
        </p:nvPicPr>
        <p:blipFill>
          <a:blip r:embed="rId3" cstate="print"/>
          <a:srcRect/>
          <a:stretch>
            <a:fillRect/>
          </a:stretch>
        </p:blipFill>
        <p:spPr bwMode="auto">
          <a:xfrm>
            <a:off x="0" y="214313"/>
            <a:ext cx="8858250" cy="6643687"/>
          </a:xfrm>
          <a:prstGeom prst="rect">
            <a:avLst/>
          </a:prstGeom>
          <a:noFill/>
          <a:ln w="9525">
            <a:noFill/>
            <a:miter lim="800000"/>
            <a:headEnd/>
            <a:tailEnd/>
          </a:ln>
        </p:spPr>
      </p:pic>
      <p:pic>
        <p:nvPicPr>
          <p:cNvPr id="4" name="תמונה 1" descr="כורכוש 023 (Medium).jpg"/>
          <p:cNvPicPr>
            <a:picLocks noGrp="1" noChangeAspect="1"/>
          </p:cNvPicPr>
          <p:nvPr isPhoto="1"/>
        </p:nvPicPr>
        <p:blipFill>
          <a:blip r:embed="rId4" cstate="print"/>
          <a:srcRect/>
          <a:stretch>
            <a:fillRect/>
          </a:stretch>
        </p:blipFill>
        <p:spPr bwMode="auto">
          <a:xfrm>
            <a:off x="0" y="500063"/>
            <a:ext cx="8477250" cy="6357937"/>
          </a:xfrm>
          <a:prstGeom prst="rect">
            <a:avLst/>
          </a:prstGeom>
          <a:noFill/>
          <a:ln w="9525">
            <a:noFill/>
            <a:miter lim="800000"/>
            <a:headEnd/>
            <a:tailEnd/>
          </a:ln>
        </p:spPr>
      </p:pic>
      <p:pic>
        <p:nvPicPr>
          <p:cNvPr id="5" name="תמונה 1" descr="כורכוש 022 (Medium).jpg"/>
          <p:cNvPicPr>
            <a:picLocks noGrp="1" noChangeAspect="1"/>
          </p:cNvPicPr>
          <p:nvPr isPhoto="1"/>
        </p:nvPicPr>
        <p:blipFill>
          <a:blip r:embed="rId5" cstate="print"/>
          <a:srcRect/>
          <a:stretch>
            <a:fillRect/>
          </a:stretch>
        </p:blipFill>
        <p:spPr bwMode="auto">
          <a:xfrm>
            <a:off x="0" y="857250"/>
            <a:ext cx="8001000" cy="6000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9" presetClass="entr" presetSubtype="0" accel="10000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תמונה 1" descr="כורכוש 014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תמונה 1" descr="כורכוש 030 (Medium).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TotalTime>
  <Words>560</Words>
  <Application>Microsoft Office PowerPoint</Application>
  <PresentationFormat>‫הצגה על המסך (4:3)</PresentationFormat>
  <Paragraphs>44</Paragraphs>
  <Slides>49</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49</vt:i4>
      </vt:variant>
    </vt:vector>
  </HeadingPairs>
  <TitlesOfParts>
    <vt:vector size="50" baseType="lpstr">
      <vt:lpstr>ערכת נושא Office</vt:lpstr>
      <vt:lpstr>שקופית 1</vt:lpstr>
      <vt:lpstr>שקופית 2</vt:lpstr>
      <vt:lpstr>שקופית 3</vt:lpstr>
      <vt:lpstr>שקופית 4</vt:lpstr>
      <vt:lpstr>שקופית 5</vt:lpstr>
      <vt:lpstr>שקופית 6</vt:lpstr>
      <vt:lpstr>שקופית 7</vt:lpstr>
      <vt:lpstr>שקופית 8</vt:lpstr>
      <vt:lpstr>שקופית 9</vt:lpstr>
      <vt:lpstr>שקופית 10</vt:lpstr>
      <vt:lpstr>שקופית 11</vt:lpstr>
      <vt:lpstr>שקופית 12</vt:lpstr>
      <vt:lpstr>שקופית 13</vt:lpstr>
      <vt:lpstr>שקופית 14</vt:lpstr>
      <vt:lpstr>שקופית 15</vt:lpstr>
      <vt:lpstr>שקופית 16</vt:lpstr>
      <vt:lpstr>שקופית 17</vt:lpstr>
      <vt:lpstr>שקופית 18</vt:lpstr>
      <vt:lpstr>שקופית 19</vt:lpstr>
      <vt:lpstr>שקופית 20</vt:lpstr>
      <vt:lpstr>שקופית 21</vt:lpstr>
      <vt:lpstr>שקופית 22</vt:lpstr>
      <vt:lpstr>שקופית 23</vt:lpstr>
      <vt:lpstr>שקופית 24</vt:lpstr>
      <vt:lpstr>שקופית 25</vt:lpstr>
      <vt:lpstr>שקופית 26</vt:lpstr>
      <vt:lpstr>שקופית 27</vt:lpstr>
      <vt:lpstr>שקופית 28</vt:lpstr>
      <vt:lpstr>שקופית 29</vt:lpstr>
      <vt:lpstr>שקופית 30</vt:lpstr>
      <vt:lpstr>שקופית 31</vt:lpstr>
      <vt:lpstr>שקופית 32</vt:lpstr>
      <vt:lpstr>שקופית 33</vt:lpstr>
      <vt:lpstr>שקופית 34</vt:lpstr>
      <vt:lpstr>שקופית 35</vt:lpstr>
      <vt:lpstr>שקופית 36</vt:lpstr>
      <vt:lpstr>שקופית 37</vt:lpstr>
      <vt:lpstr>שקופית 38</vt:lpstr>
      <vt:lpstr>שקופית 39</vt:lpstr>
      <vt:lpstr>שקופית 40</vt:lpstr>
      <vt:lpstr>שקופית 41</vt:lpstr>
      <vt:lpstr>שקופית 42</vt:lpstr>
      <vt:lpstr>שקופית 43</vt:lpstr>
      <vt:lpstr>שקופית 44</vt:lpstr>
      <vt:lpstr>שקופית 45</vt:lpstr>
      <vt:lpstr>שקופית 46</vt:lpstr>
      <vt:lpstr>שקופית 47</vt:lpstr>
      <vt:lpstr>שקופית 48</vt:lpstr>
      <vt:lpstr>שקופית 49</vt:lpstr>
    </vt:vector>
  </TitlesOfParts>
  <Company>שדה אליהו</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אלבום תמונות</dc:title>
  <dc:creator>חנוך</dc:creator>
  <cp:lastModifiedBy>מש' עמיחי</cp:lastModifiedBy>
  <cp:revision>208</cp:revision>
  <dcterms:created xsi:type="dcterms:W3CDTF">2011-03-21T18:29:02Z</dcterms:created>
  <dcterms:modified xsi:type="dcterms:W3CDTF">2012-02-20T10:05:38Z</dcterms:modified>
</cp:coreProperties>
</file>